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1205" r:id="rId2"/>
    <p:sldId id="1291" r:id="rId3"/>
    <p:sldId id="1300" r:id="rId4"/>
    <p:sldId id="1295" r:id="rId5"/>
    <p:sldId id="1208" r:id="rId6"/>
    <p:sldId id="1303" r:id="rId7"/>
    <p:sldId id="1302" r:id="rId8"/>
    <p:sldId id="1301" r:id="rId9"/>
    <p:sldId id="1237" r:id="rId10"/>
    <p:sldId id="1294" r:id="rId11"/>
    <p:sldId id="1212" r:id="rId12"/>
    <p:sldId id="264" r:id="rId13"/>
    <p:sldId id="1215" r:id="rId14"/>
    <p:sldId id="1211" r:id="rId15"/>
    <p:sldId id="1234" r:id="rId16"/>
    <p:sldId id="1233" r:id="rId17"/>
    <p:sldId id="1304" r:id="rId18"/>
    <p:sldId id="1256" r:id="rId19"/>
    <p:sldId id="1218" r:id="rId20"/>
    <p:sldId id="1245" r:id="rId21"/>
    <p:sldId id="1246" r:id="rId22"/>
    <p:sldId id="1230" r:id="rId23"/>
    <p:sldId id="1247" r:id="rId24"/>
    <p:sldId id="1248" r:id="rId25"/>
    <p:sldId id="1228" r:id="rId26"/>
    <p:sldId id="1229" r:id="rId27"/>
    <p:sldId id="1321" r:id="rId28"/>
    <p:sldId id="1259" r:id="rId29"/>
    <p:sldId id="1219" r:id="rId30"/>
    <p:sldId id="1225" r:id="rId31"/>
    <p:sldId id="1222" r:id="rId32"/>
    <p:sldId id="1220" r:id="rId33"/>
    <p:sldId id="1251" r:id="rId34"/>
    <p:sldId id="1305" r:id="rId35"/>
    <p:sldId id="1227" r:id="rId36"/>
    <p:sldId id="1235" r:id="rId37"/>
    <p:sldId id="1236" r:id="rId38"/>
    <p:sldId id="1317" r:id="rId39"/>
    <p:sldId id="1311" r:id="rId40"/>
    <p:sldId id="1312" r:id="rId41"/>
    <p:sldId id="1313" r:id="rId42"/>
    <p:sldId id="1224" r:id="rId43"/>
    <p:sldId id="1223" r:id="rId44"/>
    <p:sldId id="1221" r:id="rId45"/>
    <p:sldId id="1254" r:id="rId46"/>
    <p:sldId id="1306" r:id="rId47"/>
    <p:sldId id="1238" r:id="rId48"/>
    <p:sldId id="1239" r:id="rId49"/>
    <p:sldId id="1318" r:id="rId50"/>
    <p:sldId id="1319" r:id="rId51"/>
    <p:sldId id="1314" r:id="rId52"/>
    <p:sldId id="1226" r:id="rId53"/>
    <p:sldId id="1257" r:id="rId54"/>
    <p:sldId id="1267" r:id="rId55"/>
    <p:sldId id="1243" r:id="rId56"/>
    <p:sldId id="1258" r:id="rId57"/>
    <p:sldId id="1268" r:id="rId58"/>
    <p:sldId id="1310" r:id="rId59"/>
    <p:sldId id="1260" r:id="rId60"/>
    <p:sldId id="1261" r:id="rId61"/>
    <p:sldId id="1315" r:id="rId62"/>
    <p:sldId id="1316" r:id="rId63"/>
    <p:sldId id="1320" r:id="rId64"/>
    <p:sldId id="1274" r:id="rId65"/>
    <p:sldId id="1275" r:id="rId66"/>
    <p:sldId id="1285" r:id="rId67"/>
    <p:sldId id="1273" r:id="rId68"/>
    <p:sldId id="1276" r:id="rId69"/>
    <p:sldId id="1278" r:id="rId70"/>
    <p:sldId id="1279" r:id="rId71"/>
    <p:sldId id="1280" r:id="rId72"/>
    <p:sldId id="1290" r:id="rId73"/>
    <p:sldId id="1281" r:id="rId74"/>
    <p:sldId id="1282" r:id="rId75"/>
    <p:sldId id="1231" r:id="rId76"/>
    <p:sldId id="1232" r:id="rId77"/>
    <p:sldId id="1263" r:id="rId78"/>
    <p:sldId id="1264" r:id="rId79"/>
    <p:sldId id="1266" r:id="rId80"/>
    <p:sldId id="1269" r:id="rId81"/>
    <p:sldId id="1271" r:id="rId82"/>
    <p:sldId id="1307" r:id="rId83"/>
    <p:sldId id="1308" r:id="rId84"/>
    <p:sldId id="1272" r:id="rId85"/>
    <p:sldId id="1309" r:id="rId86"/>
    <p:sldId id="1249" r:id="rId87"/>
    <p:sldId id="1250" r:id="rId88"/>
    <p:sldId id="1255" r:id="rId89"/>
    <p:sldId id="1253" r:id="rId90"/>
    <p:sldId id="1286" r:id="rId91"/>
    <p:sldId id="1296" r:id="rId92"/>
    <p:sldId id="1287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2D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816" autoAdjust="0"/>
  </p:normalViewPr>
  <p:slideViewPr>
    <p:cSldViewPr snapToGrid="0">
      <p:cViewPr varScale="1">
        <p:scale>
          <a:sx n="75" d="100"/>
          <a:sy n="75" d="100"/>
        </p:scale>
        <p:origin x="984" y="48"/>
      </p:cViewPr>
      <p:guideLst/>
    </p:cSldViewPr>
  </p:slideViewPr>
  <p:outlineViewPr>
    <p:cViewPr>
      <p:scale>
        <a:sx n="33" d="100"/>
        <a:sy n="33" d="100"/>
      </p:scale>
      <p:origin x="0" y="-9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Doctorado\MIR%20and%20BOTRYTIS%20CINEREA\MIR%20in%20Tomato%20against%20B.%20cinerea\MIR%20AGAINST%20BOTRYTIS\PERCEPTION-TRANSDUCTION%20MIR\MtP%20221020\Fenotipo%20M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OneDrive\Escritorio\Proteins%20FC%20higher%201.5%20p0.0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95775319316819"/>
          <c:y val="1.9725578321461094E-2"/>
          <c:w val="0.80633661006361679"/>
          <c:h val="0.824961378830757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EE-40DF-83EF-F88909CF6D03}"/>
              </c:ext>
            </c:extLst>
          </c:dPt>
          <c:errBars>
            <c:errBarType val="plus"/>
            <c:errValType val="cust"/>
            <c:noEndCap val="0"/>
            <c:plus>
              <c:numRef>
                <c:f>Hoja1!$U$57:$V$57</c:f>
                <c:numCache>
                  <c:formatCode>General</c:formatCode>
                  <c:ptCount val="2"/>
                  <c:pt idx="0">
                    <c:v>0.29333837286128439</c:v>
                  </c:pt>
                  <c:pt idx="1">
                    <c:v>0.24741434781327856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Hoja1!$U$55:$V$55</c:f>
              <c:strCache>
                <c:ptCount val="2"/>
                <c:pt idx="0">
                  <c:v>NM</c:v>
                </c:pt>
                <c:pt idx="1">
                  <c:v>AM</c:v>
                </c:pt>
              </c:strCache>
            </c:strRef>
          </c:cat>
          <c:val>
            <c:numRef>
              <c:f>Hoja1!$U$56:$V$56</c:f>
              <c:numCache>
                <c:formatCode>General</c:formatCode>
                <c:ptCount val="2"/>
                <c:pt idx="0">
                  <c:v>1</c:v>
                </c:pt>
                <c:pt idx="1">
                  <c:v>0.5808456297574085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E-40DF-83EF-F88909CF6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713616"/>
        <c:axId val="1573714032"/>
      </c:barChart>
      <c:catAx>
        <c:axId val="157371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714032"/>
        <c:crosses val="autoZero"/>
        <c:auto val="1"/>
        <c:lblAlgn val="ctr"/>
        <c:lblOffset val="100"/>
        <c:noMultiLvlLbl val="0"/>
      </c:catAx>
      <c:valAx>
        <c:axId val="1573714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Fungal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800" b="0" i="0" baseline="0" dirty="0" err="1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Bc-tub</a:t>
                </a:r>
                <a:r>
                  <a:rPr lang="es-ES" sz="1800" b="0" i="0" baseline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/EF1 </a:t>
                </a:r>
                <a:endParaRPr lang="es-E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1470753114711255E-2"/>
              <c:y val="0.14675994066967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7371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2-47BC-9593-D64B16A00C75}"/>
              </c:ext>
            </c:extLst>
          </c:dPt>
          <c:dPt>
            <c:idx val="1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2-47BC-9593-D64B16A00C75}"/>
              </c:ext>
            </c:extLst>
          </c:dPt>
          <c:cat>
            <c:strRef>
              <c:f>'Phosphoproteome enrichment'!$L$54:$L$61</c:f>
              <c:strCache>
                <c:ptCount val="8"/>
                <c:pt idx="0">
                  <c:v>CARBOHYDRATE METABOLISM.SUCROSE METABOLISM</c:v>
                </c:pt>
                <c:pt idx="1">
                  <c:v>COENZYME METABOLISM.CHLOROPHYLL METABOLISM</c:v>
                </c:pt>
                <c:pt idx="2">
                  <c:v>CHROMATIN ORGANISATION. EPIGENETIC STATE REGULATION</c:v>
                </c:pt>
                <c:pt idx="3">
                  <c:v>CHROMATIN ORGANISATION. DNA METHYLATION REGULATION</c:v>
                </c:pt>
                <c:pt idx="4">
                  <c:v>RNA BIOSYNTHESIS.ORGANELLE MACHINERY</c:v>
                </c:pt>
                <c:pt idx="5">
                  <c:v>PB.RIBOSOME BIOGENESIS</c:v>
                </c:pt>
                <c:pt idx="6">
                  <c:v>PB. LARGE RIBOSOMAL SUBUNIT (LSU)</c:v>
                </c:pt>
                <c:pt idx="7">
                  <c:v>PB. LARGE RIBOSOMAL SUBUNIT (LSU).LSU PROTEOME</c:v>
                </c:pt>
              </c:strCache>
            </c:strRef>
          </c:cat>
          <c:val>
            <c:numRef>
              <c:f>'Phosphoproteome enrichment'!$M$54:$M$61</c:f>
              <c:numCache>
                <c:formatCode>General</c:formatCode>
                <c:ptCount val="8"/>
                <c:pt idx="0">
                  <c:v>1.7780187000000001</c:v>
                </c:pt>
                <c:pt idx="1">
                  <c:v>1.6350666</c:v>
                </c:pt>
                <c:pt idx="2">
                  <c:v>1.5813044000000001</c:v>
                </c:pt>
                <c:pt idx="3">
                  <c:v>1.5813044000000001</c:v>
                </c:pt>
                <c:pt idx="4">
                  <c:v>1.6223551</c:v>
                </c:pt>
                <c:pt idx="5">
                  <c:v>1.5052909000000001</c:v>
                </c:pt>
                <c:pt idx="6">
                  <c:v>1.5730093000000001</c:v>
                </c:pt>
                <c:pt idx="7">
                  <c:v>1.6965481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52-47BC-9593-D64B16A00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AM inf vs NM</a:t>
            </a:r>
            <a:r>
              <a:rPr lang="en-US" baseline="0" dirty="0"/>
              <a:t> inf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enrichment'!$L$66:$L$67</c:f>
              <c:strCache>
                <c:ptCount val="2"/>
                <c:pt idx="0">
                  <c:v> OXIDOREDUCTASE CH-CH GROUP OF DONOR</c:v>
                </c:pt>
                <c:pt idx="1">
                  <c:v> HYDROLASES. GLYCOSYLASE</c:v>
                </c:pt>
              </c:strCache>
            </c:strRef>
          </c:cat>
          <c:val>
            <c:numRef>
              <c:f>'Phosphoproteome enrichment'!$M$66:$M$67</c:f>
              <c:numCache>
                <c:formatCode>General</c:formatCode>
                <c:ptCount val="2"/>
                <c:pt idx="0">
                  <c:v>1.5159404999999999</c:v>
                </c:pt>
                <c:pt idx="1">
                  <c:v>1.5773543000000001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C-4E4B-9C44-59890B4B0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logFC (FDR&lt;0.5)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F-4BC7-9A99-39C8AAD113FC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F-4BC7-9A99-39C8AAD113FC}"/>
              </c:ext>
            </c:extLst>
          </c:dPt>
          <c:cat>
            <c:strRef>
              <c:f>'Phosphoproteome enrichment'!$L$42:$L$50</c:f>
              <c:strCache>
                <c:ptCount val="9"/>
                <c:pt idx="0">
                  <c:v> PROTEIN BIOSYNTHESIS (PB)</c:v>
                </c:pt>
                <c:pt idx="1">
                  <c:v>PB. RIBOSOME BIOGENESIS</c:v>
                </c:pt>
                <c:pt idx="2">
                  <c:v>PB. LARGE RIBOSOMAL SUBUNIT (LSU)</c:v>
                </c:pt>
                <c:pt idx="3">
                  <c:v>PB. LARGE RIBOSOMAL SUBUNIT (LSU).LSU PROTEOME</c:v>
                </c:pt>
                <c:pt idx="4">
                  <c:v>PB. SMALL RIBOSOMAL SUBUNIT (SSU)</c:v>
                </c:pt>
                <c:pt idx="5">
                  <c:v>PB. SMALL RIBOSOMAL SUBUNIT (SSU).SSU PROTEOME</c:v>
                </c:pt>
                <c:pt idx="6">
                  <c:v>PROTEIN HOMEOSTASIS.UBIQUITIN-PROTEASOME SYSTEM</c:v>
                </c:pt>
                <c:pt idx="7">
                  <c:v>CARBOHYDRATE METABOLISM.SUCROSE METABOLISM</c:v>
                </c:pt>
                <c:pt idx="8">
                  <c:v> OXIDOREDUCTASE ACTING ON PAIRED DONOR (O2)</c:v>
                </c:pt>
              </c:strCache>
            </c:strRef>
          </c:cat>
          <c:val>
            <c:numRef>
              <c:f>'Phosphoproteome enrichment'!$M$42:$M$50</c:f>
              <c:numCache>
                <c:formatCode>General</c:formatCode>
                <c:ptCount val="9"/>
                <c:pt idx="0">
                  <c:v>1.7096731999999999</c:v>
                </c:pt>
                <c:pt idx="1">
                  <c:v>1.6836032000000001</c:v>
                </c:pt>
                <c:pt idx="2">
                  <c:v>1.6224173</c:v>
                </c:pt>
                <c:pt idx="3">
                  <c:v>1.6208777000000001</c:v>
                </c:pt>
                <c:pt idx="4">
                  <c:v>1.6499490999999999</c:v>
                </c:pt>
                <c:pt idx="5">
                  <c:v>1.5922369000000001</c:v>
                </c:pt>
                <c:pt idx="6">
                  <c:v>1.7678199999999999</c:v>
                </c:pt>
                <c:pt idx="7">
                  <c:v>1.6214436000000001</c:v>
                </c:pt>
                <c:pt idx="8">
                  <c:v>1.6077688000000001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F-4BC7-9A99-39C8AAD11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i="0" u="none" strike="noStrike" baseline="0" dirty="0">
                    <a:effectLst/>
                  </a:rPr>
                  <a:t>|</a:t>
                </a:r>
                <a:r>
                  <a:rPr lang="en-GB" dirty="0" err="1"/>
                  <a:t>logFC</a:t>
                </a:r>
                <a:r>
                  <a:rPr lang="en-GB" dirty="0"/>
                  <a:t> (FDR&lt;0.5)</a:t>
                </a:r>
                <a:r>
                  <a:rPr lang="en-GB" sz="1100" b="0" i="0" u="none" strike="noStrike" baseline="0" dirty="0">
                    <a:effectLst/>
                  </a:rPr>
                  <a:t>|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AM inf vs 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'Phosphoproteome enrichment'!$L$76</c:f>
              <c:strCache>
                <c:ptCount val="1"/>
                <c:pt idx="0">
                  <c:v> HYDROLASES. GLYCOSYLASE</c:v>
                </c:pt>
              </c:strCache>
            </c:strRef>
          </c:cat>
          <c:val>
            <c:numRef>
              <c:f>'Phosphoproteome enrichment'!$M$76</c:f>
              <c:numCache>
                <c:formatCode>General</c:formatCode>
                <c:ptCount val="1"/>
                <c:pt idx="0">
                  <c:v>1.6799833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8-4D8F-8F87-974122A64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8362160"/>
        <c:axId val="1268343856"/>
      </c:barChart>
      <c:catAx>
        <c:axId val="1268362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43856"/>
        <c:crosses val="autoZero"/>
        <c:auto val="1"/>
        <c:lblAlgn val="ctr"/>
        <c:lblOffset val="100"/>
        <c:noMultiLvlLbl val="0"/>
      </c:catAx>
      <c:valAx>
        <c:axId val="126834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|logFC (FDR&lt;0.5)|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6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>
              <a:lumMod val="95000"/>
              <a:lumOff val="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AM/NM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1DC-87E3-82CC43BAE7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5-41DC-87E3-82CC43BAE7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5-41DC-87E3-82CC43BAE7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15-41DC-87E3-82CC43BAE7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15-41DC-87E3-82CC43BAE70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15-41DC-87E3-82CC43BAE70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15-41DC-87E3-82CC43BAE70A}"/>
              </c:ext>
            </c:extLst>
          </c:dPt>
          <c:cat>
            <c:strRef>
              <c:f>Metabolome!$J$2:$J$8</c:f>
              <c:strCache>
                <c:ptCount val="7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  <c:pt idx="6">
                  <c:v>Histidine metabolism</c:v>
                </c:pt>
              </c:strCache>
            </c:strRef>
          </c:cat>
          <c:val>
            <c:numRef>
              <c:f>Metabolome!$K$2:$K$8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15-41DC-87E3-82CC43BAE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AM inf / 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BE-4E93-97FC-3D8B73A5FE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BE-4E93-97FC-3D8B73A5FE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BE-4E93-97FC-3D8B73A5FE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BE-4E93-97FC-3D8B73A5FE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0BE-4E93-97FC-3D8B73A5FE6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0BE-4E93-97FC-3D8B73A5FE6D}"/>
              </c:ext>
            </c:extLst>
          </c:dPt>
          <c:cat>
            <c:strRef>
              <c:f>Metabolome!$J$14:$J$19</c:f>
              <c:strCache>
                <c:ptCount val="6"/>
                <c:pt idx="0">
                  <c:v>Biosynthesis of flavonoids</c:v>
                </c:pt>
                <c:pt idx="1">
                  <c:v>Purine metabolism</c:v>
                </c:pt>
                <c:pt idx="2">
                  <c:v>Biosynthesis of lignans</c:v>
                </c:pt>
                <c:pt idx="3">
                  <c:v>Biosynthesis of amino acids</c:v>
                </c:pt>
                <c:pt idx="4">
                  <c:v>Riboflavin metabolism</c:v>
                </c:pt>
                <c:pt idx="5">
                  <c:v>Nicotinate and nicotinamide metabolism</c:v>
                </c:pt>
              </c:strCache>
            </c:strRef>
          </c:cat>
          <c:val>
            <c:numRef>
              <c:f>Metabolome!$K$14:$K$19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0BE-4E93-97FC-3D8B73A5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93795-A96B-43B8-8EF9-95DD2143028E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19233-B053-4E37-A004-E5708F6BFA2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63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timepoints</a:t>
            </a:r>
            <a:r>
              <a:rPr lang="es-ES" dirty="0"/>
              <a:t>: 6 and 24 </a:t>
            </a:r>
            <a:r>
              <a:rPr lang="es-ES" dirty="0" err="1"/>
              <a:t>hpi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33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70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4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15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2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, as a i </a:t>
            </a:r>
            <a:r>
              <a:rPr lang="es-ES" dirty="0" err="1"/>
              <a:t>said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phytocitokine</a:t>
            </a:r>
            <a:r>
              <a:rPr lang="es-ES" dirty="0"/>
              <a:t> </a:t>
            </a:r>
            <a:r>
              <a:rPr lang="es-ES" dirty="0" err="1"/>
              <a:t>released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precursor (PROSYSTEMIN) </a:t>
            </a:r>
            <a:r>
              <a:rPr lang="es-ES" dirty="0" err="1"/>
              <a:t>upon</a:t>
            </a:r>
            <a:r>
              <a:rPr lang="es-ES" dirty="0"/>
              <a:t> </a:t>
            </a:r>
            <a:r>
              <a:rPr lang="es-ES" dirty="0" err="1"/>
              <a:t>damage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perception</a:t>
            </a:r>
            <a:r>
              <a:rPr lang="es-ES" dirty="0"/>
              <a:t> and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regulates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biosynthesis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jasmonic</a:t>
            </a:r>
            <a:r>
              <a:rPr lang="es-ES" dirty="0"/>
              <a:t> </a:t>
            </a:r>
            <a:r>
              <a:rPr lang="es-ES" dirty="0" err="1"/>
              <a:t>acid</a:t>
            </a:r>
            <a:r>
              <a:rPr lang="es-ES" dirty="0"/>
              <a:t> and induces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defense genes.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mediates </a:t>
            </a:r>
            <a:r>
              <a:rPr lang="es-ES" dirty="0" err="1"/>
              <a:t>plant</a:t>
            </a:r>
            <a:r>
              <a:rPr lang="es-ES" dirty="0"/>
              <a:t> </a:t>
            </a:r>
            <a:r>
              <a:rPr lang="es-ES" dirty="0" err="1"/>
              <a:t>resistance</a:t>
            </a:r>
            <a:r>
              <a:rPr lang="es-ES" dirty="0"/>
              <a:t>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chewing</a:t>
            </a:r>
            <a:r>
              <a:rPr lang="es-ES" dirty="0"/>
              <a:t> </a:t>
            </a:r>
            <a:r>
              <a:rPr lang="es-ES" dirty="0" err="1"/>
              <a:t>insectss</a:t>
            </a:r>
            <a:r>
              <a:rPr lang="es-ES" dirty="0"/>
              <a:t>, </a:t>
            </a:r>
            <a:r>
              <a:rPr lang="es-ES" dirty="0" err="1"/>
              <a:t>necrotrophs</a:t>
            </a:r>
            <a:r>
              <a:rPr lang="es-ES" dirty="0"/>
              <a:t>  and </a:t>
            </a:r>
            <a:r>
              <a:rPr lang="es-ES" dirty="0" err="1"/>
              <a:t>mechanical</a:t>
            </a:r>
            <a:r>
              <a:rPr lang="es-ES" dirty="0"/>
              <a:t> </a:t>
            </a:r>
            <a:r>
              <a:rPr lang="es-ES" dirty="0" err="1"/>
              <a:t>damaging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/>
              <a:t>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dilucidate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occurs</a:t>
            </a:r>
            <a:r>
              <a:rPr lang="es-ES" dirty="0"/>
              <a:t> in MIR,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posible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MIR.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in NM and AM plan </a:t>
            </a:r>
            <a:r>
              <a:rPr lang="es-ES" dirty="0" err="1"/>
              <a:t>before</a:t>
            </a:r>
            <a:r>
              <a:rPr lang="es-ES" dirty="0"/>
              <a:t> and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obserb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accumulated</a:t>
            </a:r>
            <a:r>
              <a:rPr lang="es-ES" dirty="0"/>
              <a:t> after </a:t>
            </a:r>
            <a:r>
              <a:rPr lang="es-ES" dirty="0" err="1"/>
              <a:t>infection</a:t>
            </a:r>
            <a:r>
              <a:rPr lang="es-ES" dirty="0"/>
              <a:t>. </a:t>
            </a:r>
            <a:r>
              <a:rPr lang="es-ES" dirty="0" err="1"/>
              <a:t>Interestyingly</a:t>
            </a:r>
            <a:r>
              <a:rPr lang="es-ES" dirty="0"/>
              <a:t>, am </a:t>
            </a:r>
            <a:r>
              <a:rPr lang="es-ES" dirty="0" err="1"/>
              <a:t>plants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systemin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control </a:t>
            </a:r>
            <a:r>
              <a:rPr lang="es-ES" dirty="0" err="1"/>
              <a:t>plants</a:t>
            </a:r>
            <a:r>
              <a:rPr lang="es-E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25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A8C89-2457-5647-2338-52AE7A594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E13E-D389-A91E-FB7C-EDAFDEAC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EC523-5A8F-DB3B-9E18-58310043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0FF3F-F913-021E-CC16-9BAB18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7C7AB-13A6-6264-986B-1410331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BF8-CA17-FDB2-8295-89C120CB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00959-ED7A-FD94-0FBE-6FC3D836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C1AD80-9125-DE7F-AAD9-9EEB057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85F69-9FB8-7903-69FE-5D34E4D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C65C-5157-2406-A2A4-70905E6B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3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ABFE53-24CC-B16F-9003-100D1E39C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AD3F4-E2AE-8C20-DE67-E49A05E0D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8CC36-AFB5-26B7-0EC6-7724F40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D5ADD-35E4-19D5-3FB2-0B109F9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4963A-0CE9-08AC-958D-B4D8FCA4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01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16903-F835-E1D0-46DB-907763A4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0781B-D634-E1DA-290A-27AA8AF0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4EE67-5787-2E97-51A8-7F78602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44452-638F-E951-FA7A-815FAE2D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0BDBF5-946D-9AFA-21FD-725FBA1F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9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EF747-E46E-96C7-6BFE-2970CE2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86A89-9D02-9AA1-74ED-DEC70D27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E30E67-3E13-DF17-77CF-69DFCAC4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359A1-8310-318F-4556-56AB0C08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19F9AA-7341-063F-5DB3-7B5E5E7F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5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056F-41C7-0F74-93AD-5851B7B8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DD42A-0EE8-E8B4-3F1A-F99329F71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3920D6-63FA-FFC7-F24C-D0FC68CB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27134-4AD0-1D25-735B-95FB9D67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34CAD-4A5E-F96D-4D4A-E798DD51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1F7378-AE78-E9ED-A0D2-0D4A044E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1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EF2E0-97EB-3E78-9452-C346236F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A14E18-637B-684E-6ED1-3CDF73EF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3D159-0A27-F451-A13D-842C8D77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FE010-F155-B22D-9ACD-97A0933E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63B04F-3074-8442-FF7D-4F48C747B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6F2D8D-54FE-926B-200B-63B887A3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496884-DF04-C0BC-42C3-A383CDD6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37A798-CDA2-26E9-EB3A-F65C385A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0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3359-607A-56D8-446A-3427D5C8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55CB17-D69E-B235-9EA8-38B8E84B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EA5F82-971B-B9FF-67D4-43B8711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1D33E6-F138-6350-75F1-38F40A04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1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5AF72C-011A-9584-2C9A-571AA16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FE1F8F-E89A-29B7-F5B7-D35DC850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EA28EF-3335-340A-8111-039F9679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7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21E28-DFD3-F1B1-BBE1-D5B38E85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A457B-C077-DBDC-AAA8-8E0012F9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68CDCC-63EF-DF10-B1A7-3AE2E1C63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BA9C00-BDF4-D042-6D4B-E34A41AA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33EAEB-CE51-D68D-4422-3FCE60BC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6C0A4-910D-7FF3-4C08-BBCFF9E8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7E44-3A2B-633E-4685-C207D0A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714199-316A-8E23-B22D-0C0B7A61D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D76292-45E6-0B62-A5DA-8201B8B6D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1EABCD-42FA-373A-9D8A-805710F3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69574-9FD2-3889-8A0D-A152BFC1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A7C2A-CB0A-BE0B-E4DE-D1DFA257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5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9B4DA-0A6E-67E4-BE78-9237C526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C0A1BC-3AA5-F385-DEFF-D2A97DF5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64042-971A-58DE-1191-CF1C6D5AC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6E65-7704-4B0D-ACBB-18EE07EB1538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3009B-573B-8959-4508-DE433B90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AD6F-8936-7947-4A76-11E12B6FF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A5B10-F077-482E-800A-827563BFCF0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2_DEtranscriptomics-R/scripts/01_DE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3_EnrichmentTranscriptomics-R/output/GSEA_few-cols.x_newlsx.xlsx" TargetMode="External"/><Relationship Id="rId4" Type="http://schemas.openxmlformats.org/officeDocument/2006/relationships/hyperlink" Target="https://github.com/NIB-SI/UJI-Omics-phd/blob/main/_I_UJI-Omics-phd/_S_multiOmicsIntegra/_A_02_DEtranscriptomics-R/output/DEGS%20for%20network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itropriming.wordpress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oconductor.org/packages/release/bioc/vignettes/DEP/inst/doc/DEP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HOSPHOPROTEOMICS/output/GSEA_few-cols%20(phospho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4_EnrichmentProteomics-R/PHOSPHOPROTEOMICS/scripts/01_DEP-DE-prot_modified-for-Maria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%2Ffpls.2014.002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4_EnrichmentProteomics-R/PROTEOMICS/output/GSEA_few-cols%20(proteomics).xlsx" TargetMode="External"/><Relationship Id="rId2" Type="http://schemas.openxmlformats.org/officeDocument/2006/relationships/hyperlink" Target="https://github.com/NIB-SI/UJI-Omics-phd/blob/main/_I_UJI-Omics-phd/_S_multiOmicsIntegra/_A_04_EnrichmentProteomics-R/PHOSPHOPROTEOMICS/output/DEP%20for%20network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blob/main/_I_UJI-Omics-phd/_S_multiOmicsIntegra/_A_04_EnrichmentProteomics-R/PROTEOMICS/Scripts/01_DEP-DE-proteomics_modified-for-Maria.html" TargetMode="External"/><Relationship Id="rId4" Type="http://schemas.openxmlformats.org/officeDocument/2006/relationships/hyperlink" Target="https://github.com/NIB-SI/UJI-Omics-phd/blob/main/_I_UJI-Omics-phd/_S_multiOmicsIntegra/_A_04_EnrichmentProteomics-R/PROTEOMICS/output/DEP%20for%20network_proteomics.xlsx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93%2Fjxb%2Feraa030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s://doi.org/10.1016/S1369-5266(00)00193-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Enzymes.0.05_fdr.xlsx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output/With%20p-adj%20fdr/Enzy24.html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7_Targeted-R/scripts/02_log2FC.html" TargetMode="External"/><Relationship Id="rId2" Type="http://schemas.openxmlformats.org/officeDocument/2006/relationships/hyperlink" Target="https://github.com/NIB-SI/UJI-Omics-phd/blob/main/_I_UJI-Omics-phd/_S_multiOmicsIntegra/_A_07_Targeted-R/scripts/01_log2FC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blob/main/_I_UJI-Omics-phd/_S_multiOmicsIntegra/_A_07_Targeted-R/output/Metabol_filtered_0.05_fdr.xlsx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IB-SI/UJI-Omics-phd/blob/main/_I_UJI-Omics-phd/_S_multiOmicsIntegra/_A_07_Targeted-R/output/With%20p-adj%20fdr/Metabol24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blob/main/_I_UJI-Omics-phd/_S_multiOmicsIntegra/_A_10_mixOmics-R/scripts/01_DIABLO.html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tree/main/_I_UJI-Omics-phd/_S_multiOmicsIntegra/_A_10_mixOmics-R/scripts/01_DIABLO_figures/figure-html" TargetMode="External"/><Relationship Id="rId2" Type="http://schemas.openxmlformats.org/officeDocument/2006/relationships/hyperlink" Target="https://github.com/NIB-SI/UJI-Omics-phd/blob/main/_I_UJI-Omics-phd/_S_multiOmicsIntegra/_A_10_mixOmics-R/output/01_DIABLO-Enz-Met-Pph_tune.MIR.RData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B-SI/UJI-Omics-phd/tree/main/_I_UJI-Omics-phd/_S_multiOmicsIntegra/_A_09_NetworksSKM-R/output/DiNAR-output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6_Orthologues-R/scripts/01_ortho.html" TargetMode="External"/><Relationship Id="rId2" Type="http://schemas.openxmlformats.org/officeDocument/2006/relationships/hyperlink" Target="https://github.com/NIB-SI/UJI-Omics-phd/blob/main/_I_UJI-Omics-phd/_S_multiOmicsIntegra/_A_06_Orthologues-R/output/RBHresults.xls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3_geneID_to_old-CKN.html" TargetMode="External"/><Relationship Id="rId2" Type="http://schemas.openxmlformats.org/officeDocument/2006/relationships/hyperlink" Target="https://github.com/NIB-SI/UJI-Omics-phd/blob/main/_I_UJI-Omics-phd/_S_multiOmicsIntegra/_A_09_NetworksSKM-R/scripts/01_geneID_to_PSS-Ath.html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B-SI/UJI-Omics-phd/blob/main/_I_UJI-Omics-phd/_S_multiOmicsIntegra/_A_09_NetworksSKM-R/scripts/05_lionessR.html" TargetMode="External"/><Relationship Id="rId2" Type="http://schemas.openxmlformats.org/officeDocument/2006/relationships/hyperlink" Target="https://github.com/NIB-SI/UJI-Omics-phd/blob/main/_I_UJI-Omics-phd/_S_multiOmicsIntegra/_A_09_NetworksSKM-R/scripts/04_filter_old-CK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IB-SI/UJI-Omics-phd/tree/main/_I_UJI-Omics-phd/_S_multiOmicsIntegra/_A_09_NetworksSKM-R/output/CKN-DiNAR-input/prioritised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B-SI/UJI-Omics-phd/tree/main/_I_UJI-Omics-phd/_S_multiOmicsIntegra/_A_09_NetworksSKM-R/output" TargetMode="External"/><Relationship Id="rId4" Type="http://schemas.openxmlformats.org/officeDocument/2006/relationships/hyperlink" Target="https://github.com/NIB-SI/UJI-Omics-phd/blob/main/_I_UJI-Omics-phd/_S_multiOmicsIntegra/_A_09_NetworksSKM-R/output/FC_all_analysis_MM_2023-08-28.xlsx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hank-you/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548944" y="1563888"/>
            <a:ext cx="101819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MIR mechanisms against </a:t>
            </a:r>
            <a:r>
              <a:rPr lang="en-GB" sz="4000" i="1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Botrytis cinerea</a:t>
            </a:r>
            <a:r>
              <a:rPr lang="en-GB" sz="4000" i="0" dirty="0">
                <a:solidFill>
                  <a:srgbClr val="002060"/>
                </a:solidFill>
                <a:effectLst/>
                <a:latin typeface="Verdana" panose="020B0604030504040204" pitchFamily="34" charset="0"/>
              </a:rPr>
              <a:t> in tomato: omics integration</a:t>
            </a:r>
            <a:endParaRPr sz="3200" i="1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22A9814-8F76-13FA-D34A-2BB1BC70A484}"/>
              </a:ext>
            </a:extLst>
          </p:cNvPr>
          <p:cNvCxnSpPr/>
          <p:nvPr/>
        </p:nvCxnSpPr>
        <p:spPr>
          <a:xfrm>
            <a:off x="1046480" y="4023360"/>
            <a:ext cx="1030224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B54302C-6526-0FE8-9E7B-D34D0393B723}"/>
              </a:ext>
            </a:extLst>
          </p:cNvPr>
          <p:cNvSpPr txBox="1"/>
          <p:nvPr/>
        </p:nvSpPr>
        <p:spPr>
          <a:xfrm>
            <a:off x="5734879" y="3410758"/>
            <a:ext cx="2047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14/09/23</a:t>
            </a:r>
            <a:endParaRPr lang="es-ES" sz="2800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779519-AD3E-2F99-047A-F5836E4FDF62}"/>
              </a:ext>
            </a:extLst>
          </p:cNvPr>
          <p:cNvSpPr txBox="1"/>
          <p:nvPr/>
        </p:nvSpPr>
        <p:spPr>
          <a:xfrm>
            <a:off x="1342417" y="4112783"/>
            <a:ext cx="99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/>
              <a:t>Maria M., </a:t>
            </a:r>
            <a:r>
              <a:rPr lang="es-ES" b="1" dirty="0"/>
              <a:t>Maja Z., </a:t>
            </a:r>
            <a:r>
              <a:rPr lang="es-ES" b="1" dirty="0" err="1"/>
              <a:t>Marko</a:t>
            </a:r>
            <a:r>
              <a:rPr lang="es-ES" b="1" dirty="0"/>
              <a:t> P., </a:t>
            </a:r>
            <a:r>
              <a:rPr lang="es-ES" b="1" dirty="0" err="1"/>
              <a:t>Ziva</a:t>
            </a:r>
            <a:r>
              <a:rPr lang="es-ES" b="1" dirty="0"/>
              <a:t> R.,  </a:t>
            </a:r>
            <a:r>
              <a:rPr lang="es-ES" b="1" dirty="0" err="1"/>
              <a:t>Carissa</a:t>
            </a:r>
            <a:r>
              <a:rPr lang="es-ES" b="1" dirty="0"/>
              <a:t> R., Paloma S., Julia F., Kristina G., Victoria P. and </a:t>
            </a:r>
            <a:r>
              <a:rPr lang="es-ES" b="1" dirty="0" err="1"/>
              <a:t>Victor</a:t>
            </a:r>
            <a:r>
              <a:rPr lang="es-ES" b="1" dirty="0"/>
              <a:t> F.</a:t>
            </a:r>
            <a:endParaRPr 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8450E5-B4AF-0F40-943A-C6A4D2E37816}"/>
              </a:ext>
            </a:extLst>
          </p:cNvPr>
          <p:cNvSpPr txBox="1"/>
          <p:nvPr/>
        </p:nvSpPr>
        <p:spPr>
          <a:xfrm>
            <a:off x="5658620" y="57046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Almost</a:t>
            </a:r>
            <a:r>
              <a:rPr lang="es-ES" sz="1800" b="1" u="sng" dirty="0">
                <a:solidFill>
                  <a:schemeClr val="accent5">
                    <a:lumMod val="75000"/>
                  </a:schemeClr>
                </a:solidFill>
              </a:rPr>
              <a:t> complete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C87F4-FFD5-7D2D-0BEA-1A2949841D02}"/>
              </a:ext>
            </a:extLst>
          </p:cNvPr>
          <p:cNvSpPr txBox="1"/>
          <p:nvPr/>
        </p:nvSpPr>
        <p:spPr>
          <a:xfrm>
            <a:off x="1584285" y="990351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4: OMICS INTEGRATION </a:t>
            </a:r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201DD5-BA7A-D974-7EBA-B7CDAFCE5ABA}"/>
              </a:ext>
            </a:extLst>
          </p:cNvPr>
          <p:cNvSpPr txBox="1"/>
          <p:nvPr/>
        </p:nvSpPr>
        <p:spPr>
          <a:xfrm>
            <a:off x="6096000" y="1382812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rgbClr val="FF0000"/>
                </a:solidFill>
              </a:rPr>
              <a:t>On</a:t>
            </a:r>
            <a:r>
              <a:rPr lang="es-ES" sz="1800" b="1" u="sng" dirty="0">
                <a:solidFill>
                  <a:srgbClr val="FF0000"/>
                </a:solidFill>
              </a:rPr>
              <a:t> </a:t>
            </a:r>
            <a:r>
              <a:rPr lang="es-ES" sz="1800" b="1" u="sng" dirty="0" err="1">
                <a:solidFill>
                  <a:srgbClr val="FF0000"/>
                </a:solidFill>
              </a:rPr>
              <a:t>going</a:t>
            </a:r>
            <a:endParaRPr lang="en-GB" sz="1800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4D9997-92EC-ECB6-6C4B-D5DF17BA3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6" y="1567478"/>
            <a:ext cx="1946694" cy="3406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1B8F10-4120-F3DA-93B8-E45F2A88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54" y="1675215"/>
            <a:ext cx="1946694" cy="3298978"/>
          </a:xfrm>
          <a:prstGeom prst="rect">
            <a:avLst/>
          </a:prstGeom>
        </p:spPr>
      </p:pic>
      <p:graphicFrame>
        <p:nvGraphicFramePr>
          <p:cNvPr id="9" name="Google Shape;170;p2">
            <a:extLst>
              <a:ext uri="{FF2B5EF4-FFF2-40B4-BE49-F238E27FC236}">
                <a16:creationId xmlns:a16="http://schemas.microsoft.com/office/drawing/2014/main" id="{D39FDAE3-1A31-DDCE-F6F7-C31DF4AC9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08904"/>
              </p:ext>
            </p:extLst>
          </p:nvPr>
        </p:nvGraphicFramePr>
        <p:xfrm>
          <a:off x="7157720" y="1898971"/>
          <a:ext cx="4568401" cy="4030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174;p2">
            <a:extLst>
              <a:ext uri="{FF2B5EF4-FFF2-40B4-BE49-F238E27FC236}">
                <a16:creationId xmlns:a16="http://schemas.microsoft.com/office/drawing/2014/main" id="{8295D344-6EA4-D448-3C58-71D18B0239A5}"/>
              </a:ext>
            </a:extLst>
          </p:cNvPr>
          <p:cNvSpPr txBox="1"/>
          <p:nvPr/>
        </p:nvSpPr>
        <p:spPr>
          <a:xfrm>
            <a:off x="2127297" y="6076789"/>
            <a:ext cx="9222133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display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lower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fungal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biomass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cell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death</a:t>
            </a:r>
            <a:endParaRPr sz="2400" b="1" dirty="0">
              <a:solidFill>
                <a:srgbClr val="002060"/>
              </a:solidFill>
            </a:endParaRPr>
          </a:p>
        </p:txBody>
      </p:sp>
      <p:sp>
        <p:nvSpPr>
          <p:cNvPr id="12" name="Google Shape;171;p2">
            <a:extLst>
              <a:ext uri="{FF2B5EF4-FFF2-40B4-BE49-F238E27FC236}">
                <a16:creationId xmlns:a16="http://schemas.microsoft.com/office/drawing/2014/main" id="{C2ECEED5-9419-104C-139F-7A31470B30B5}"/>
              </a:ext>
            </a:extLst>
          </p:cNvPr>
          <p:cNvSpPr txBox="1"/>
          <p:nvPr/>
        </p:nvSpPr>
        <p:spPr>
          <a:xfrm>
            <a:off x="10522268" y="2844225"/>
            <a:ext cx="50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9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F931ED64-B815-6D21-3F22-8D84FE51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85" y="1952047"/>
            <a:ext cx="6229350" cy="43338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1C845F6-5AD1-A25C-7B12-A9ED51B34F48}"/>
              </a:ext>
            </a:extLst>
          </p:cNvPr>
          <p:cNvCxnSpPr>
            <a:cxnSpLocks/>
          </p:cNvCxnSpPr>
          <p:nvPr/>
        </p:nvCxnSpPr>
        <p:spPr>
          <a:xfrm>
            <a:off x="6952275" y="5599889"/>
            <a:ext cx="19232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45125C98-B8DD-12A9-B5C9-41A09452F479}"/>
              </a:ext>
            </a:extLst>
          </p:cNvPr>
          <p:cNvSpPr txBox="1"/>
          <p:nvPr/>
        </p:nvSpPr>
        <p:spPr>
          <a:xfrm>
            <a:off x="8810454" y="5315193"/>
            <a:ext cx="3067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MIR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also</a:t>
            </a:r>
            <a:r>
              <a:rPr lang="es-ES" sz="2400" b="1" dirty="0">
                <a:solidFill>
                  <a:srgbClr val="FF0000"/>
                </a:solidFill>
              </a:rPr>
              <a:t> JA-</a:t>
            </a:r>
            <a:r>
              <a:rPr lang="es-ES" sz="2400" b="1" dirty="0" err="1">
                <a:solidFill>
                  <a:srgbClr val="FF0000"/>
                </a:solidFill>
              </a:rPr>
              <a:t>dependent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F54E05-5550-7435-7720-FDF46C5DEF69}"/>
              </a:ext>
            </a:extLst>
          </p:cNvPr>
          <p:cNvSpPr txBox="1"/>
          <p:nvPr/>
        </p:nvSpPr>
        <p:spPr>
          <a:xfrm>
            <a:off x="9687165" y="855941"/>
            <a:ext cx="2440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Necrotrophs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Chewing</a:t>
            </a:r>
            <a:r>
              <a:rPr lang="es-ES" sz="2000" b="1" dirty="0">
                <a:solidFill>
                  <a:schemeClr val="tx1"/>
                </a:solidFill>
              </a:rPr>
              <a:t> </a:t>
            </a:r>
            <a:r>
              <a:rPr lang="es-ES" sz="2000" b="1" dirty="0" err="1">
                <a:solidFill>
                  <a:schemeClr val="tx1"/>
                </a:solidFill>
              </a:rPr>
              <a:t>insects</a:t>
            </a:r>
            <a:endParaRPr lang="es-ES" sz="2000" b="1" dirty="0">
              <a:solidFill>
                <a:schemeClr val="tx1"/>
              </a:solidFill>
            </a:endParaRPr>
          </a:p>
          <a:p>
            <a:r>
              <a:rPr lang="es-ES" sz="2000" b="1" dirty="0" err="1">
                <a:solidFill>
                  <a:schemeClr val="tx1"/>
                </a:solidFill>
              </a:rPr>
              <a:t>Wounding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5E0331-6B33-D475-9D20-DF96AA937C7F}"/>
              </a:ext>
            </a:extLst>
          </p:cNvPr>
          <p:cNvSpPr txBox="1"/>
          <p:nvPr/>
        </p:nvSpPr>
        <p:spPr>
          <a:xfrm>
            <a:off x="3380814" y="1099674"/>
            <a:ext cx="49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tx1"/>
                </a:solidFill>
              </a:rPr>
              <a:t>Systemin</a:t>
            </a:r>
            <a:r>
              <a:rPr lang="es-ES" sz="2000" b="1" dirty="0"/>
              <a:t>: DAMP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Solanaceae</a:t>
            </a:r>
            <a:r>
              <a:rPr lang="es-ES" sz="2000" b="1" dirty="0"/>
              <a:t> </a:t>
            </a:r>
            <a:r>
              <a:rPr lang="es-ES" sz="2000" b="1" dirty="0" err="1"/>
              <a:t>family</a:t>
            </a:r>
            <a:endParaRPr lang="es-ES" sz="2000" b="1" dirty="0">
              <a:solidFill>
                <a:schemeClr val="tx1"/>
              </a:solidFill>
            </a:endParaRPr>
          </a:p>
        </p:txBody>
      </p:sp>
      <p:pic>
        <p:nvPicPr>
          <p:cNvPr id="4" name="Gráfico 3" descr="Espada contorno">
            <a:extLst>
              <a:ext uri="{FF2B5EF4-FFF2-40B4-BE49-F238E27FC236}">
                <a16:creationId xmlns:a16="http://schemas.microsoft.com/office/drawing/2014/main" id="{220EBB6A-EDF8-5E79-BADC-4A4F2D5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254" y="932108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AC87D-AF50-2868-B9DB-ECCD5426C37B}"/>
              </a:ext>
            </a:extLst>
          </p:cNvPr>
          <p:cNvSpPr txBox="1"/>
          <p:nvPr/>
        </p:nvSpPr>
        <p:spPr>
          <a:xfrm>
            <a:off x="1584285" y="185747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5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69031A-18FC-3FFC-5EA5-554993054D55}"/>
              </a:ext>
            </a:extLst>
          </p:cNvPr>
          <p:cNvSpPr txBox="1"/>
          <p:nvPr/>
        </p:nvSpPr>
        <p:spPr>
          <a:xfrm>
            <a:off x="782320" y="1741031"/>
            <a:ext cx="115620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Mycorrhizal plants displayed higher basal levels of systemin compared to control plants. </a:t>
            </a:r>
          </a:p>
          <a:p>
            <a:endParaRPr lang="en-GB" sz="2400" b="1" dirty="0"/>
          </a:p>
          <a:p>
            <a:r>
              <a:rPr lang="en-GB" sz="2400" b="1" dirty="0"/>
              <a:t>A priming profile in SYR1 (systemin receptor) and PORK1 (SYR1 co-receptor) gene expression is observed. </a:t>
            </a:r>
          </a:p>
          <a:p>
            <a:endParaRPr lang="en-GB" sz="2400" b="1" dirty="0"/>
          </a:p>
          <a:p>
            <a:r>
              <a:rPr lang="en-GB" sz="2400" b="1" dirty="0"/>
              <a:t>SYR1-silenced (VIGS) mycorrhizal plants displayed higher disease symptoms, indicating that </a:t>
            </a:r>
            <a:r>
              <a:rPr lang="en-GB" sz="2400" b="1" u="sng" dirty="0">
                <a:solidFill>
                  <a:srgbClr val="FF0000"/>
                </a:solidFill>
              </a:rPr>
              <a:t>MIR is mediated by systemin</a:t>
            </a:r>
            <a:r>
              <a:rPr lang="en-GB" sz="2400" b="1" dirty="0"/>
              <a:t>.</a:t>
            </a:r>
          </a:p>
          <a:p>
            <a:endParaRPr lang="en-GB" sz="2400" b="1" dirty="0"/>
          </a:p>
          <a:p>
            <a:r>
              <a:rPr lang="en-GB" sz="2400" b="1" dirty="0"/>
              <a:t>A faster activation of MAPKs (VIGS) cascade is essential for MIR.</a:t>
            </a:r>
          </a:p>
          <a:p>
            <a:endParaRPr lang="en-GB" sz="2400" b="1" dirty="0"/>
          </a:p>
          <a:p>
            <a:r>
              <a:rPr lang="en-GB" sz="2400" b="1" dirty="0"/>
              <a:t>Priming of JA-</a:t>
            </a:r>
            <a:r>
              <a:rPr lang="en-GB" sz="2400" b="1" dirty="0" err="1"/>
              <a:t>ile</a:t>
            </a:r>
            <a:r>
              <a:rPr lang="en-GB" sz="2400" b="1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AB2A9B-7F01-4F0C-87C9-326149867477}"/>
              </a:ext>
            </a:extLst>
          </p:cNvPr>
          <p:cNvSpPr txBox="1"/>
          <p:nvPr/>
        </p:nvSpPr>
        <p:spPr>
          <a:xfrm>
            <a:off x="1107630" y="495979"/>
            <a:ext cx="1022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C</a:t>
            </a:r>
            <a:r>
              <a:rPr lang="en-GB" sz="2400" b="1" dirty="0">
                <a:solidFill>
                  <a:srgbClr val="002060"/>
                </a:solidFill>
              </a:rPr>
              <a:t>HAPTER 3: MIR PERCEPTION AGAINST </a:t>
            </a:r>
            <a:r>
              <a:rPr lang="en-GB" sz="2400" b="1" i="1" dirty="0">
                <a:solidFill>
                  <a:srgbClr val="002060"/>
                </a:solidFill>
              </a:rPr>
              <a:t>BOTRYTIS</a:t>
            </a:r>
            <a:r>
              <a:rPr lang="en-GB" sz="2400" b="1" dirty="0">
                <a:solidFill>
                  <a:srgbClr val="002060"/>
                </a:solidFill>
              </a:rPr>
              <a:t> IS MEDIATED BY SYTEMIN</a:t>
            </a:r>
            <a:endParaRPr lang="es-E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4DDC35F-4CB2-FC14-E2C7-2C9C1A21D043}"/>
              </a:ext>
            </a:extLst>
          </p:cNvPr>
          <p:cNvSpPr txBox="1"/>
          <p:nvPr/>
        </p:nvSpPr>
        <p:spPr>
          <a:xfrm>
            <a:off x="1076527" y="2283489"/>
            <a:ext cx="102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AIM OF THIS STUDY</a:t>
            </a:r>
          </a:p>
          <a:p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2400" b="1" dirty="0" err="1">
                <a:solidFill>
                  <a:srgbClr val="002060"/>
                </a:solidFill>
              </a:rPr>
              <a:t>Find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connections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between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different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omic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levels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understand</a:t>
            </a:r>
            <a:r>
              <a:rPr lang="es-ES" sz="2400" b="1" dirty="0">
                <a:solidFill>
                  <a:srgbClr val="002060"/>
                </a:solidFill>
              </a:rPr>
              <a:t> and </a:t>
            </a:r>
            <a:r>
              <a:rPr lang="es-ES" sz="2400" b="1" dirty="0" err="1">
                <a:solidFill>
                  <a:srgbClr val="002060"/>
                </a:solidFill>
              </a:rPr>
              <a:t>explain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why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mycorrizhal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plants</a:t>
            </a:r>
            <a:r>
              <a:rPr lang="es-ES" sz="2400" b="1" dirty="0">
                <a:solidFill>
                  <a:srgbClr val="002060"/>
                </a:solidFill>
              </a:rPr>
              <a:t> are more </a:t>
            </a:r>
            <a:r>
              <a:rPr lang="es-ES" sz="2400" b="1" dirty="0" err="1">
                <a:solidFill>
                  <a:srgbClr val="002060"/>
                </a:solidFill>
              </a:rPr>
              <a:t>resistant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to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Botrytis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i="1" dirty="0" err="1">
                <a:solidFill>
                  <a:srgbClr val="002060"/>
                </a:solidFill>
              </a:rPr>
              <a:t>cinerea</a:t>
            </a:r>
            <a:r>
              <a:rPr lang="es-ES" sz="2400" b="1" i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infection</a:t>
            </a:r>
            <a:endParaRPr lang="es-ES" sz="2400" b="1" dirty="0">
              <a:solidFill>
                <a:srgbClr val="002060"/>
              </a:solidFill>
            </a:endParaRPr>
          </a:p>
          <a:p>
            <a:endParaRPr lang="es-ES" sz="24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02DCC89-977F-CBA8-8955-AE7E501F435B}"/>
              </a:ext>
            </a:extLst>
          </p:cNvPr>
          <p:cNvSpPr txBox="1"/>
          <p:nvPr/>
        </p:nvSpPr>
        <p:spPr>
          <a:xfrm>
            <a:off x="1241898" y="1395473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CHAPTER 4: MIR MECHANISMS AGAINST B. CINEREA IN TOMATO PLANTS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70D4C9-90F2-A8D5-9897-0C746766702D}"/>
              </a:ext>
            </a:extLst>
          </p:cNvPr>
          <p:cNvSpPr txBox="1"/>
          <p:nvPr/>
        </p:nvSpPr>
        <p:spPr>
          <a:xfrm>
            <a:off x="1241898" y="507458"/>
            <a:ext cx="99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STAY IN LJUBLJANA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26B707-74C5-61FB-282F-F4EAC789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252" y="231650"/>
            <a:ext cx="721176" cy="413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AE8308-178F-C53E-E78C-6E053445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64" y="231649"/>
            <a:ext cx="721176" cy="413927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3EC4F48A-3DB9-9086-B04B-4A3479AA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05" y="2314868"/>
            <a:ext cx="1896825" cy="2317576"/>
          </a:xfrm>
          <a:prstGeom prst="rect">
            <a:avLst/>
          </a:prstGeom>
        </p:spPr>
      </p:pic>
      <p:sp>
        <p:nvSpPr>
          <p:cNvPr id="143" name="Flecha: a la derecha 142">
            <a:extLst>
              <a:ext uri="{FF2B5EF4-FFF2-40B4-BE49-F238E27FC236}">
                <a16:creationId xmlns:a16="http://schemas.microsoft.com/office/drawing/2014/main" id="{FC781079-589E-EE13-656E-D26A7CD5270E}"/>
              </a:ext>
            </a:extLst>
          </p:cNvPr>
          <p:cNvSpPr/>
          <p:nvPr/>
        </p:nvSpPr>
        <p:spPr>
          <a:xfrm>
            <a:off x="2637692" y="3304548"/>
            <a:ext cx="1594474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8" name="Imagen 147">
            <a:extLst>
              <a:ext uri="{FF2B5EF4-FFF2-40B4-BE49-F238E27FC236}">
                <a16:creationId xmlns:a16="http://schemas.microsoft.com/office/drawing/2014/main" id="{C23E2516-F1F8-3CD9-B340-7FE54CA2A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2295000"/>
            <a:ext cx="1892630" cy="2144982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E9B45EF-B4EB-73DD-15AB-D9D93472D4DB}"/>
              </a:ext>
            </a:extLst>
          </p:cNvPr>
          <p:cNvSpPr txBox="1"/>
          <p:nvPr/>
        </p:nvSpPr>
        <p:spPr>
          <a:xfrm>
            <a:off x="5863247" y="2140696"/>
            <a:ext cx="4247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Functional</a:t>
            </a:r>
            <a:r>
              <a:rPr lang="es-ES" sz="2000" b="1" dirty="0"/>
              <a:t> </a:t>
            </a:r>
            <a:r>
              <a:rPr lang="es-ES" sz="2000" b="1" dirty="0" err="1"/>
              <a:t>symbiosis</a:t>
            </a:r>
            <a:r>
              <a:rPr lang="es-ES" sz="2000" b="1" dirty="0"/>
              <a:t> in 4-5 </a:t>
            </a:r>
            <a:r>
              <a:rPr lang="es-ES" sz="2000" b="1" dirty="0" err="1"/>
              <a:t>weeks</a:t>
            </a:r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  <a:p>
            <a:r>
              <a:rPr lang="es-ES" sz="2000" b="1" dirty="0"/>
              <a:t> </a:t>
            </a:r>
          </a:p>
        </p:txBody>
      </p:sp>
      <p:sp>
        <p:nvSpPr>
          <p:cNvPr id="150" name="Flecha: a la derecha 149">
            <a:extLst>
              <a:ext uri="{FF2B5EF4-FFF2-40B4-BE49-F238E27FC236}">
                <a16:creationId xmlns:a16="http://schemas.microsoft.com/office/drawing/2014/main" id="{A53412EC-E059-0E6F-3722-E1C7CE00D9E5}"/>
              </a:ext>
            </a:extLst>
          </p:cNvPr>
          <p:cNvSpPr/>
          <p:nvPr/>
        </p:nvSpPr>
        <p:spPr>
          <a:xfrm>
            <a:off x="6340330" y="3100647"/>
            <a:ext cx="2695532" cy="4001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6" name="Imagen 155">
            <a:extLst>
              <a:ext uri="{FF2B5EF4-FFF2-40B4-BE49-F238E27FC236}">
                <a16:creationId xmlns:a16="http://schemas.microsoft.com/office/drawing/2014/main" id="{EDCF5642-4426-5FA8-0E45-86A5074F20BE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t="713" r="10410" b="15388"/>
          <a:stretch/>
        </p:blipFill>
        <p:spPr>
          <a:xfrm rot="5400000">
            <a:off x="3045331" y="3667054"/>
            <a:ext cx="721170" cy="820126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FC4C8F-D573-42F6-EFC5-C8DADEDD2556}"/>
              </a:ext>
            </a:extLst>
          </p:cNvPr>
          <p:cNvSpPr txBox="1"/>
          <p:nvPr/>
        </p:nvSpPr>
        <p:spPr>
          <a:xfrm>
            <a:off x="723645" y="418069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10 </a:t>
            </a:r>
            <a:r>
              <a:rPr lang="es-ES" sz="2000" b="1" dirty="0" err="1"/>
              <a:t>days-old</a:t>
            </a:r>
            <a:r>
              <a:rPr lang="es-ES" sz="2000" b="1" dirty="0"/>
              <a:t> </a:t>
            </a:r>
            <a:r>
              <a:rPr lang="es-ES" sz="2000" b="1" dirty="0" err="1"/>
              <a:t>plants</a:t>
            </a:r>
            <a:endParaRPr lang="es-ES" sz="2000" b="1" dirty="0"/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4A27B235-58F6-4E4B-F124-A1F8E04684C6}"/>
              </a:ext>
            </a:extLst>
          </p:cNvPr>
          <p:cNvSpPr txBox="1"/>
          <p:nvPr/>
        </p:nvSpPr>
        <p:spPr>
          <a:xfrm>
            <a:off x="2496922" y="2836410"/>
            <a:ext cx="229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AMF </a:t>
            </a:r>
            <a:r>
              <a:rPr lang="es-ES" sz="2000" b="1" dirty="0" err="1"/>
              <a:t>inoculation</a:t>
            </a:r>
            <a:endParaRPr lang="es-ES" sz="20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:a16="http://schemas.microsoft.com/office/drawing/2014/main" id="{A80302A6-0F70-939A-6AC2-B8798526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9" y="2580644"/>
            <a:ext cx="1564989" cy="1912133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6E5ECFB5-5C70-4D1A-981E-94B786DD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019" y="1669209"/>
            <a:ext cx="1295400" cy="942975"/>
          </a:xfrm>
          <a:prstGeom prst="rect">
            <a:avLst/>
          </a:prstGeom>
        </p:spPr>
      </p:pic>
      <p:sp>
        <p:nvSpPr>
          <p:cNvPr id="167" name="CuadroTexto 166">
            <a:extLst>
              <a:ext uri="{FF2B5EF4-FFF2-40B4-BE49-F238E27FC236}">
                <a16:creationId xmlns:a16="http://schemas.microsoft.com/office/drawing/2014/main" id="{F2D56452-DD5F-79E4-3BB9-6C603F8167F6}"/>
              </a:ext>
            </a:extLst>
          </p:cNvPr>
          <p:cNvSpPr txBox="1"/>
          <p:nvPr/>
        </p:nvSpPr>
        <p:spPr>
          <a:xfrm>
            <a:off x="9639677" y="826553"/>
            <a:ext cx="2296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/>
              <a:t>B.cinerea</a:t>
            </a:r>
            <a:r>
              <a:rPr lang="es-ES" sz="2000" b="1" i="1" dirty="0"/>
              <a:t> </a:t>
            </a:r>
            <a:r>
              <a:rPr lang="es-ES" sz="2000" b="1" dirty="0" err="1"/>
              <a:t>infection</a:t>
            </a:r>
            <a:r>
              <a:rPr lang="es-ES" sz="2000" b="1" dirty="0"/>
              <a:t> in 3rd and 4th </a:t>
            </a:r>
            <a:r>
              <a:rPr lang="es-ES" sz="2000" b="1" dirty="0" err="1"/>
              <a:t>leaves</a:t>
            </a:r>
            <a:r>
              <a:rPr lang="es-ES" sz="2000" b="1" dirty="0"/>
              <a:t> </a:t>
            </a:r>
            <a:r>
              <a:rPr lang="es-ES" sz="2000" b="1" dirty="0" err="1"/>
              <a:t>by</a:t>
            </a:r>
            <a:r>
              <a:rPr lang="es-ES" sz="2000" b="1" dirty="0"/>
              <a:t> spray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A56172-DD8C-3EB0-2261-FBC05F0FEE55}"/>
              </a:ext>
            </a:extLst>
          </p:cNvPr>
          <p:cNvSpPr txBox="1"/>
          <p:nvPr/>
        </p:nvSpPr>
        <p:spPr>
          <a:xfrm>
            <a:off x="2496922" y="4664681"/>
            <a:ext cx="241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/>
              <a:t>Rhizophagus</a:t>
            </a:r>
            <a:r>
              <a:rPr lang="es-ES" sz="1600" b="1" i="1" dirty="0"/>
              <a:t> </a:t>
            </a:r>
            <a:r>
              <a:rPr lang="es-ES" sz="1600" b="1" i="1" dirty="0" err="1"/>
              <a:t>irregularis</a:t>
            </a:r>
            <a:endParaRPr lang="es-ES" sz="1600" b="1" i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21CDBE-0759-8AF1-24CC-F226FFFB660F}"/>
              </a:ext>
            </a:extLst>
          </p:cNvPr>
          <p:cNvSpPr txBox="1"/>
          <p:nvPr/>
        </p:nvSpPr>
        <p:spPr>
          <a:xfrm>
            <a:off x="8206550" y="6031447"/>
            <a:ext cx="45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Sampling</a:t>
            </a:r>
            <a:r>
              <a:rPr lang="es-ES" sz="2400" b="1" dirty="0"/>
              <a:t> 3rd and 4th </a:t>
            </a:r>
            <a:r>
              <a:rPr lang="es-ES" sz="2400" b="1" dirty="0" err="1"/>
              <a:t>leaves</a:t>
            </a:r>
            <a:endParaRPr lang="es-ES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C7E12-969B-C6EF-7661-2944D7CC03EC}"/>
              </a:ext>
            </a:extLst>
          </p:cNvPr>
          <p:cNvSpPr txBox="1"/>
          <p:nvPr/>
        </p:nvSpPr>
        <p:spPr>
          <a:xfrm>
            <a:off x="1633023" y="5180400"/>
            <a:ext cx="5885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u="sng" dirty="0"/>
              <a:t>BENEFICIAL ARBUSCULAR MYCORRHIZAL FUNGI</a:t>
            </a:r>
            <a:endParaRPr lang="en-GB" sz="1600" b="1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A8AEF0-92A7-2DC0-73CA-1486D532D22D}"/>
              </a:ext>
            </a:extLst>
          </p:cNvPr>
          <p:cNvSpPr txBox="1"/>
          <p:nvPr/>
        </p:nvSpPr>
        <p:spPr>
          <a:xfrm>
            <a:off x="9570594" y="492505"/>
            <a:ext cx="29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NECROTROPHIC FUNGI</a:t>
            </a:r>
            <a:endParaRPr lang="en-GB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AB53C0-802B-455B-DF57-866AF54F530D}"/>
              </a:ext>
            </a:extLst>
          </p:cNvPr>
          <p:cNvSpPr txBox="1"/>
          <p:nvPr/>
        </p:nvSpPr>
        <p:spPr>
          <a:xfrm>
            <a:off x="1002546" y="1842216"/>
            <a:ext cx="215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/>
              <a:t>Castlemart</a:t>
            </a:r>
            <a:endParaRPr lang="es-ES" sz="2000" b="1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43776C1-72C1-AD2C-C14E-D5B34B5CE944}"/>
              </a:ext>
            </a:extLst>
          </p:cNvPr>
          <p:cNvSpPr/>
          <p:nvPr/>
        </p:nvSpPr>
        <p:spPr>
          <a:xfrm rot="5400000">
            <a:off x="9660423" y="5047575"/>
            <a:ext cx="1193858" cy="26565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4A79CE-6186-8DCD-0B69-EAAAEB2D0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4714" y="4481954"/>
            <a:ext cx="716659" cy="14974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B42F49-1F77-B6D6-63C5-6A469A9DB118}"/>
              </a:ext>
            </a:extLst>
          </p:cNvPr>
          <p:cNvSpPr txBox="1"/>
          <p:nvPr/>
        </p:nvSpPr>
        <p:spPr>
          <a:xfrm>
            <a:off x="4076341" y="228716"/>
            <a:ext cx="36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</a:rPr>
              <a:t>EXPERIMENTAL DESIGN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9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C410B-8E61-0893-C7AB-0C51616F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2" y="3425047"/>
            <a:ext cx="2462039" cy="2813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98F4C6F-C31D-A604-2943-72197A80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3" y="399730"/>
            <a:ext cx="1736529" cy="2453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B8067-F0C6-F5CB-3146-DC26876738FC}"/>
              </a:ext>
            </a:extLst>
          </p:cNvPr>
          <p:cNvGrpSpPr/>
          <p:nvPr/>
        </p:nvGrpSpPr>
        <p:grpSpPr>
          <a:xfrm>
            <a:off x="2902202" y="308786"/>
            <a:ext cx="2686817" cy="2580299"/>
            <a:chOff x="8443488" y="358731"/>
            <a:chExt cx="2782939" cy="307026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98ED9-939A-78C1-542E-E7E2BEB52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488" y="592195"/>
              <a:ext cx="1798655" cy="283680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37F086A-FE4C-C737-D9F8-06F602D2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2927" y="358731"/>
              <a:ext cx="1333500" cy="1104900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DA8747BE-843B-0379-A2FE-F8225762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29" y="3612167"/>
            <a:ext cx="1628704" cy="2607013"/>
          </a:xfrm>
          <a:prstGeom prst="rect">
            <a:avLst/>
          </a:prstGeom>
        </p:spPr>
      </p:pic>
      <p:sp>
        <p:nvSpPr>
          <p:cNvPr id="12" name="Google Shape;174;p2">
            <a:extLst>
              <a:ext uri="{FF2B5EF4-FFF2-40B4-BE49-F238E27FC236}">
                <a16:creationId xmlns:a16="http://schemas.microsoft.com/office/drawing/2014/main" id="{516DF35A-32F1-6855-1A2B-FAD487A0E0C5}"/>
              </a:ext>
            </a:extLst>
          </p:cNvPr>
          <p:cNvSpPr txBox="1"/>
          <p:nvPr/>
        </p:nvSpPr>
        <p:spPr>
          <a:xfrm>
            <a:off x="1691281" y="1113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treatments</a:t>
            </a:r>
            <a:endParaRPr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Google Shape;174;p2">
            <a:extLst>
              <a:ext uri="{FF2B5EF4-FFF2-40B4-BE49-F238E27FC236}">
                <a16:creationId xmlns:a16="http://schemas.microsoft.com/office/drawing/2014/main" id="{F8D0CD99-FC51-0179-A1D6-4008FE304EAA}"/>
              </a:ext>
            </a:extLst>
          </p:cNvPr>
          <p:cNvSpPr txBox="1"/>
          <p:nvPr/>
        </p:nvSpPr>
        <p:spPr>
          <a:xfrm>
            <a:off x="-509815" y="2718567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6F5E14D3-E056-64B5-483B-924C3DFFE8C0}"/>
              </a:ext>
            </a:extLst>
          </p:cNvPr>
          <p:cNvSpPr txBox="1"/>
          <p:nvPr/>
        </p:nvSpPr>
        <p:spPr>
          <a:xfrm>
            <a:off x="2534758" y="2718567"/>
            <a:ext cx="268681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(NM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Google Shape;174;p2">
            <a:extLst>
              <a:ext uri="{FF2B5EF4-FFF2-40B4-BE49-F238E27FC236}">
                <a16:creationId xmlns:a16="http://schemas.microsoft.com/office/drawing/2014/main" id="{4E56344D-A318-D192-FA5C-3E61B8D0B1A1}"/>
              </a:ext>
            </a:extLst>
          </p:cNvPr>
          <p:cNvSpPr txBox="1"/>
          <p:nvPr/>
        </p:nvSpPr>
        <p:spPr>
          <a:xfrm>
            <a:off x="-444453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Google Shape;174;p2">
            <a:extLst>
              <a:ext uri="{FF2B5EF4-FFF2-40B4-BE49-F238E27FC236}">
                <a16:creationId xmlns:a16="http://schemas.microsoft.com/office/drawing/2014/main" id="{17A5806A-6F0B-066C-F55F-94C565599BF0}"/>
              </a:ext>
            </a:extLst>
          </p:cNvPr>
          <p:cNvSpPr txBox="1"/>
          <p:nvPr/>
        </p:nvSpPr>
        <p:spPr>
          <a:xfrm>
            <a:off x="2046565" y="6051011"/>
            <a:ext cx="4050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 lang="es-ES" sz="2000" b="1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(AM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)</a:t>
            </a:r>
            <a:endParaRPr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174;p2">
            <a:extLst>
              <a:ext uri="{FF2B5EF4-FFF2-40B4-BE49-F238E27FC236}">
                <a16:creationId xmlns:a16="http://schemas.microsoft.com/office/drawing/2014/main" id="{3B77CE9F-BDB2-16D8-112D-1B35EC8CEA39}"/>
              </a:ext>
            </a:extLst>
          </p:cNvPr>
          <p:cNvSpPr txBox="1"/>
          <p:nvPr/>
        </p:nvSpPr>
        <p:spPr>
          <a:xfrm>
            <a:off x="7839393" y="1128316"/>
            <a:ext cx="4050539" cy="46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Contrasts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omics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8" name="Tabla 3">
            <a:extLst>
              <a:ext uri="{FF2B5EF4-FFF2-40B4-BE49-F238E27FC236}">
                <a16:creationId xmlns:a16="http://schemas.microsoft.com/office/drawing/2014/main" id="{5C97C2CC-2570-4EC2-8EEB-431F740D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31210"/>
              </p:ext>
            </p:extLst>
          </p:nvPr>
        </p:nvGraphicFramePr>
        <p:xfrm>
          <a:off x="7269668" y="1809344"/>
          <a:ext cx="3998725" cy="2715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8725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</a:tblGrid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/>
                        <a:t>Contrast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/AM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 </a:t>
                      </a:r>
                      <a:r>
                        <a:rPr lang="es-ES" b="1" dirty="0" err="1"/>
                        <a:t>inf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453695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44748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NM </a:t>
                      </a:r>
                      <a:r>
                        <a:rPr lang="es-ES" b="1" dirty="0" err="1"/>
                        <a:t>inf</a:t>
                      </a:r>
                      <a:r>
                        <a:rPr lang="es-ES" b="1" dirty="0"/>
                        <a:t>/NM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E323C9A2-7863-6923-4EE4-28D14D4A30CD}"/>
              </a:ext>
            </a:extLst>
          </p:cNvPr>
          <p:cNvSpPr/>
          <p:nvPr/>
        </p:nvSpPr>
        <p:spPr>
          <a:xfrm>
            <a:off x="8336604" y="3171217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5E7001-3C36-04BD-080E-0377113C9431}"/>
              </a:ext>
            </a:extLst>
          </p:cNvPr>
          <p:cNvSpPr/>
          <p:nvPr/>
        </p:nvSpPr>
        <p:spPr>
          <a:xfrm>
            <a:off x="8336604" y="2258085"/>
            <a:ext cx="2052536" cy="4409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EF2722-FE94-C15B-BD4B-B43099848D8A}"/>
              </a:ext>
            </a:extLst>
          </p:cNvPr>
          <p:cNvCxnSpPr>
            <a:cxnSpLocks/>
          </p:cNvCxnSpPr>
          <p:nvPr/>
        </p:nvCxnSpPr>
        <p:spPr>
          <a:xfrm>
            <a:off x="9277328" y="4831589"/>
            <a:ext cx="0" cy="5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DCABAC-D628-E539-5E6C-585819B63118}"/>
              </a:ext>
            </a:extLst>
          </p:cNvPr>
          <p:cNvSpPr txBox="1"/>
          <p:nvPr/>
        </p:nvSpPr>
        <p:spPr>
          <a:xfrm>
            <a:off x="7774752" y="5389271"/>
            <a:ext cx="31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contrasts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enhanced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resistance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74939C-5FB4-A202-E5A0-D817A2A96CF2}"/>
              </a:ext>
            </a:extLst>
          </p:cNvPr>
          <p:cNvSpPr/>
          <p:nvPr/>
        </p:nvSpPr>
        <p:spPr>
          <a:xfrm>
            <a:off x="8336604" y="2731683"/>
            <a:ext cx="2052536" cy="440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17A2321-ED1B-4004-0D43-80215B0BD9AE}"/>
              </a:ext>
            </a:extLst>
          </p:cNvPr>
          <p:cNvSpPr txBox="1"/>
          <p:nvPr/>
        </p:nvSpPr>
        <p:spPr>
          <a:xfrm>
            <a:off x="4781264" y="2610731"/>
            <a:ext cx="3176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AM </a:t>
            </a:r>
            <a:r>
              <a:rPr lang="es-ES" sz="2000" b="1" dirty="0" err="1">
                <a:solidFill>
                  <a:srgbClr val="FF0000"/>
                </a:solidFill>
              </a:rPr>
              <a:t>plants</a:t>
            </a:r>
            <a:r>
              <a:rPr lang="es-ES" sz="2000" b="1" dirty="0">
                <a:solidFill>
                  <a:srgbClr val="FF0000"/>
                </a:solidFill>
              </a:rPr>
              <a:t>  prepare </a:t>
            </a:r>
            <a:r>
              <a:rPr lang="es-ES" sz="2000" b="1" dirty="0" err="1">
                <a:solidFill>
                  <a:srgbClr val="FF0000"/>
                </a:solidFill>
              </a:rPr>
              <a:t>for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futher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attacks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14BE56E-9DED-185E-4053-CAACE2EFED42}"/>
              </a:ext>
            </a:extLst>
          </p:cNvPr>
          <p:cNvCxnSpPr>
            <a:cxnSpLocks/>
          </p:cNvCxnSpPr>
          <p:nvPr/>
        </p:nvCxnSpPr>
        <p:spPr>
          <a:xfrm flipH="1">
            <a:off x="7684851" y="2950878"/>
            <a:ext cx="86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4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56F4C2B8-16E5-EA49-183D-43D283C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76730"/>
              </p:ext>
            </p:extLst>
          </p:nvPr>
        </p:nvGraphicFramePr>
        <p:xfrm>
          <a:off x="2032000" y="719666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39655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48 </a:t>
                      </a:r>
                      <a:r>
                        <a:rPr lang="es-ES" dirty="0" err="1"/>
                        <a:t>hpi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B77C7F-FB91-F936-7C82-6349CED57337}"/>
              </a:ext>
            </a:extLst>
          </p:cNvPr>
          <p:cNvSpPr txBox="1"/>
          <p:nvPr/>
        </p:nvSpPr>
        <p:spPr>
          <a:xfrm>
            <a:off x="6449438" y="311445"/>
            <a:ext cx="239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Hours</a:t>
            </a:r>
            <a:r>
              <a:rPr lang="es-ES" b="1" dirty="0"/>
              <a:t> post </a:t>
            </a:r>
            <a:r>
              <a:rPr lang="es-ES" b="1" dirty="0" err="1"/>
              <a:t>infection</a:t>
            </a:r>
            <a:endParaRPr lang="en-GB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B6AAE0-BCE2-AF67-61F8-A0B0A654FD99}"/>
              </a:ext>
            </a:extLst>
          </p:cNvPr>
          <p:cNvSpPr txBox="1"/>
          <p:nvPr/>
        </p:nvSpPr>
        <p:spPr>
          <a:xfrm>
            <a:off x="5859293" y="3059668"/>
            <a:ext cx="5687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chose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24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hpi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04481DF-3162-40BD-4007-CC7BC297777A}"/>
              </a:ext>
            </a:extLst>
          </p:cNvPr>
          <p:cNvSpPr/>
          <p:nvPr/>
        </p:nvSpPr>
        <p:spPr>
          <a:xfrm>
            <a:off x="5859293" y="1128409"/>
            <a:ext cx="502596" cy="181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6B423D4F-026F-1356-8C75-BA3C12109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2735"/>
              </p:ext>
            </p:extLst>
          </p:nvPr>
        </p:nvGraphicFramePr>
        <p:xfrm>
          <a:off x="3316050" y="3913295"/>
          <a:ext cx="5418666" cy="221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18008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584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Analysis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  </a:t>
                      </a:r>
                      <a:r>
                        <a:rPr lang="es-ES" dirty="0" err="1"/>
                        <a:t>Nº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replicates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6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RNA-</a:t>
                      </a:r>
                      <a:r>
                        <a:rPr lang="es-ES" dirty="0" err="1"/>
                        <a:t>seq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8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Phosphoproteome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 (AM </a:t>
                      </a:r>
                      <a:r>
                        <a:rPr lang="es-ES" dirty="0" err="1"/>
                        <a:t>only</a:t>
                      </a:r>
                      <a:r>
                        <a:rPr lang="es-ES" dirty="0"/>
                        <a:t> 3)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Enzymome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085263"/>
                  </a:ext>
                </a:extLst>
              </a:tr>
              <a:tr h="328505">
                <a:tc>
                  <a:txBody>
                    <a:bodyPr/>
                    <a:lstStyle/>
                    <a:p>
                      <a:r>
                        <a:rPr lang="es-ES" dirty="0"/>
                        <a:t>           </a:t>
                      </a:r>
                      <a:r>
                        <a:rPr lang="es-ES" dirty="0" err="1"/>
                        <a:t>Metabolome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436635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BADB3D-9282-4FBE-6068-4B7E628688FD}"/>
              </a:ext>
            </a:extLst>
          </p:cNvPr>
          <p:cNvSpPr txBox="1"/>
          <p:nvPr/>
        </p:nvSpPr>
        <p:spPr>
          <a:xfrm>
            <a:off x="6025383" y="6248218"/>
            <a:ext cx="531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Every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replicate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contains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3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0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6C2D6E-BF72-C09F-A710-D23D30105136}"/>
              </a:ext>
            </a:extLst>
          </p:cNvPr>
          <p:cNvSpPr txBox="1"/>
          <p:nvPr/>
        </p:nvSpPr>
        <p:spPr>
          <a:xfrm>
            <a:off x="4315838" y="1109113"/>
            <a:ext cx="4182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RNA-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seq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Mapping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ITAG 4.1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genes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Differential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expressed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analyses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Enzymomics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  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LogFC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P-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values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Networks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                  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9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2D5525-8F5C-1ACB-0FAB-50F84D5EB7E4}"/>
              </a:ext>
            </a:extLst>
          </p:cNvPr>
          <p:cNvSpPr txBox="1"/>
          <p:nvPr/>
        </p:nvSpPr>
        <p:spPr>
          <a:xfrm>
            <a:off x="4649821" y="34286"/>
            <a:ext cx="299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accent1">
                    <a:lumMod val="75000"/>
                  </a:schemeClr>
                </a:solidFill>
              </a:rPr>
              <a:t>RNA-</a:t>
            </a:r>
            <a:r>
              <a:rPr lang="es-ES" sz="4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endParaRPr lang="es-E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3E4A9-7ECD-7D0D-48FC-E4C6B2CFCE04}"/>
              </a:ext>
            </a:extLst>
          </p:cNvPr>
          <p:cNvSpPr txBox="1"/>
          <p:nvPr/>
        </p:nvSpPr>
        <p:spPr>
          <a:xfrm>
            <a:off x="990452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PROBLEMS: ANNOTATION ITAG 4.0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9C2A21-E260-D70B-A3AC-1D7FFEECFDA9}"/>
              </a:ext>
            </a:extLst>
          </p:cNvPr>
          <p:cNvCxnSpPr>
            <a:cxnSpLocks/>
          </p:cNvCxnSpPr>
          <p:nvPr/>
        </p:nvCxnSpPr>
        <p:spPr>
          <a:xfrm>
            <a:off x="4649821" y="1497582"/>
            <a:ext cx="207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BA2282D-8BA3-4115-E0FA-EE6B1CCB01B5}"/>
              </a:ext>
            </a:extLst>
          </p:cNvPr>
          <p:cNvSpPr txBox="1"/>
          <p:nvPr/>
        </p:nvSpPr>
        <p:spPr>
          <a:xfrm>
            <a:off x="6926771" y="1312916"/>
            <a:ext cx="52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MAPPED AND CHANGED TO ITAG 4.1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1C2E59-39FA-74DC-93A9-883CE2CC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12" y="2324513"/>
            <a:ext cx="2623134" cy="1370884"/>
          </a:xfrm>
          <a:prstGeom prst="rect">
            <a:avLst/>
          </a:prstGeom>
        </p:spPr>
      </p:pic>
      <p:sp>
        <p:nvSpPr>
          <p:cNvPr id="11" name="CuadroTexto 10">
            <a:hlinkClick r:id="rId3"/>
            <a:extLst>
              <a:ext uri="{FF2B5EF4-FFF2-40B4-BE49-F238E27FC236}">
                <a16:creationId xmlns:a16="http://schemas.microsoft.com/office/drawing/2014/main" id="{B4F6B997-1DA6-AE69-6BED-D7475EE91B7A}"/>
              </a:ext>
            </a:extLst>
          </p:cNvPr>
          <p:cNvSpPr txBox="1"/>
          <p:nvPr/>
        </p:nvSpPr>
        <p:spPr>
          <a:xfrm>
            <a:off x="1820427" y="4077405"/>
            <a:ext cx="10212688" cy="518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https://github.com/NIB-SI/UJI-Omics-phd/blob/main/_I_UJI-Omics-phd/_S_multiOmicsIntegra/_A_02_DEtranscriptomics-R/scripts/01_DE.html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CE4D54-FA57-F80E-1D85-28C8B5CB7C58}"/>
              </a:ext>
            </a:extLst>
          </p:cNvPr>
          <p:cNvSpPr txBox="1"/>
          <p:nvPr/>
        </p:nvSpPr>
        <p:spPr>
          <a:xfrm>
            <a:off x="505838" y="3452017"/>
            <a:ext cx="14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HTML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173124-0281-D4A5-007C-01B2873DD54D}"/>
              </a:ext>
            </a:extLst>
          </p:cNvPr>
          <p:cNvSpPr txBox="1"/>
          <p:nvPr/>
        </p:nvSpPr>
        <p:spPr>
          <a:xfrm>
            <a:off x="1820427" y="3406222"/>
            <a:ext cx="1180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https://github.com/NIB-SI/UJI-Omics-phd/blob/main/_I_UJI-Omics-phd/_S_multiOmicsIntegra/_A_02_DEtranscriptomics-R/output/DEGS%20for%20network.xlsx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D6F9E-ECD5-C03A-5094-09E6BBBE9446}"/>
              </a:ext>
            </a:extLst>
          </p:cNvPr>
          <p:cNvSpPr txBox="1"/>
          <p:nvPr/>
        </p:nvSpPr>
        <p:spPr>
          <a:xfrm>
            <a:off x="505838" y="40979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TABLE </a:t>
            </a:r>
            <a:r>
              <a:rPr lang="es-ES" b="1" dirty="0" err="1"/>
              <a:t>DEGs</a:t>
            </a:r>
            <a:endParaRPr lang="en-GB" b="1" dirty="0"/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D1E6CEE7-B576-737F-4DAE-7F780CE2483D}"/>
              </a:ext>
            </a:extLst>
          </p:cNvPr>
          <p:cNvSpPr txBox="1"/>
          <p:nvPr/>
        </p:nvSpPr>
        <p:spPr>
          <a:xfrm>
            <a:off x="1762061" y="4857555"/>
            <a:ext cx="103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https://github.com/NIB-SI/UJI-Omics-phd/blob/main/_I_UJI-Omics-phd/_S_multiOmicsIntegra/_A_03_EnrichmentTranscriptomics-R/output/GSEA_few-cols.x_newlsx.xlsx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03FF6-76BB-03B1-A4F6-D554C3444127}"/>
              </a:ext>
            </a:extLst>
          </p:cNvPr>
          <p:cNvSpPr txBox="1"/>
          <p:nvPr/>
        </p:nvSpPr>
        <p:spPr>
          <a:xfrm>
            <a:off x="254804" y="4744906"/>
            <a:ext cx="169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TABLE ENRICHMENT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3CF41-DEB4-7C88-8A4B-1618DC5C0DA8}"/>
              </a:ext>
            </a:extLst>
          </p:cNvPr>
          <p:cNvSpPr txBox="1"/>
          <p:nvPr/>
        </p:nvSpPr>
        <p:spPr>
          <a:xfrm>
            <a:off x="10525119" y="1358284"/>
            <a:ext cx="174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 and </a:t>
            </a:r>
            <a:r>
              <a:rPr lang="es-ES" sz="1200" b="1" dirty="0" err="1"/>
              <a:t>Marko</a:t>
            </a:r>
            <a:r>
              <a:rPr lang="es-ES" sz="1200" b="1" dirty="0"/>
              <a:t> P.)</a:t>
            </a:r>
            <a:endParaRPr lang="en-GB" sz="12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F83474-F286-80B7-737B-130BA0FAF95F}"/>
              </a:ext>
            </a:extLst>
          </p:cNvPr>
          <p:cNvSpPr txBox="1"/>
          <p:nvPr/>
        </p:nvSpPr>
        <p:spPr>
          <a:xfrm>
            <a:off x="4624412" y="208352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F9C7A-38D5-6B6A-EDA7-B0C4063E4C8A}"/>
              </a:ext>
            </a:extLst>
          </p:cNvPr>
          <p:cNvSpPr txBox="1"/>
          <p:nvPr/>
        </p:nvSpPr>
        <p:spPr>
          <a:xfrm>
            <a:off x="1520080" y="195883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970F2-6D45-2FF7-8A20-DDCC113AC8E6}"/>
              </a:ext>
            </a:extLst>
          </p:cNvPr>
          <p:cNvSpPr txBox="1"/>
          <p:nvPr/>
        </p:nvSpPr>
        <p:spPr>
          <a:xfrm>
            <a:off x="3936674" y="15232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DIFFERENTIAL EXPRESSED GENES (DEGS)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D27B27-BC4F-01CB-35D1-4131826A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2" y="776509"/>
            <a:ext cx="1376894" cy="1636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1B4803-C78F-F84A-712B-91FE246DF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18" y="742853"/>
            <a:ext cx="1427939" cy="17033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CD4A64-A7A5-8A06-680B-A2DFDBA56A27}"/>
              </a:ext>
            </a:extLst>
          </p:cNvPr>
          <p:cNvSpPr txBox="1"/>
          <p:nvPr/>
        </p:nvSpPr>
        <p:spPr>
          <a:xfrm>
            <a:off x="457314" y="1301873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Raw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BC75FD-9A94-C10B-763C-C917877B7CE6}"/>
              </a:ext>
            </a:extLst>
          </p:cNvPr>
          <p:cNvSpPr txBox="1"/>
          <p:nvPr/>
        </p:nvSpPr>
        <p:spPr>
          <a:xfrm>
            <a:off x="5210802" y="1335530"/>
            <a:ext cx="14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58C6CD-9D19-06CC-C132-CCE7346571F2}"/>
              </a:ext>
            </a:extLst>
          </p:cNvPr>
          <p:cNvSpPr txBox="1"/>
          <p:nvPr/>
        </p:nvSpPr>
        <p:spPr>
          <a:xfrm>
            <a:off x="2492860" y="2429819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low-expressed</a:t>
            </a:r>
            <a:r>
              <a:rPr lang="es-ES" dirty="0"/>
              <a:t> genes </a:t>
            </a:r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FC1238-A55A-94DD-EAB0-6226F232A37F}"/>
              </a:ext>
            </a:extLst>
          </p:cNvPr>
          <p:cNvSpPr txBox="1"/>
          <p:nvPr/>
        </p:nvSpPr>
        <p:spPr>
          <a:xfrm>
            <a:off x="7332751" y="2491496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Limma-Voom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655CE-C6CC-0A6B-55B1-3551418EAF23}"/>
              </a:ext>
            </a:extLst>
          </p:cNvPr>
          <p:cNvSpPr txBox="1"/>
          <p:nvPr/>
        </p:nvSpPr>
        <p:spPr>
          <a:xfrm>
            <a:off x="10426315" y="1209540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DEGs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B3729E1-D8CA-41A7-C055-02C9ACC01496}"/>
              </a:ext>
            </a:extLst>
          </p:cNvPr>
          <p:cNvSpPr/>
          <p:nvPr/>
        </p:nvSpPr>
        <p:spPr>
          <a:xfrm>
            <a:off x="1881444" y="1401875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C0D90CC4-38F5-6CCE-0A88-BD0B9205A166}"/>
              </a:ext>
            </a:extLst>
          </p:cNvPr>
          <p:cNvSpPr/>
          <p:nvPr/>
        </p:nvSpPr>
        <p:spPr>
          <a:xfrm>
            <a:off x="4425588" y="1443864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2B0C045-27F8-C316-F22E-7837C2EC240F}"/>
              </a:ext>
            </a:extLst>
          </p:cNvPr>
          <p:cNvSpPr/>
          <p:nvPr/>
        </p:nvSpPr>
        <p:spPr>
          <a:xfrm>
            <a:off x="6756317" y="1406616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59C6C8-8830-E247-0A4E-B14066A8C1E2}"/>
              </a:ext>
            </a:extLst>
          </p:cNvPr>
          <p:cNvSpPr txBox="1"/>
          <p:nvPr/>
        </p:nvSpPr>
        <p:spPr>
          <a:xfrm>
            <a:off x="1724900" y="4658619"/>
            <a:ext cx="242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counts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edgeR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24EA660-36DF-EA7A-10AE-787B34C6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3" y="4391674"/>
            <a:ext cx="2014493" cy="120712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FD869F5-0C10-8D3D-2708-78D03B6EFA64}"/>
              </a:ext>
            </a:extLst>
          </p:cNvPr>
          <p:cNvSpPr txBox="1"/>
          <p:nvPr/>
        </p:nvSpPr>
        <p:spPr>
          <a:xfrm>
            <a:off x="8301402" y="4647374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0275EA6-D3A3-AD67-4C9C-2A170D53858F}"/>
              </a:ext>
            </a:extLst>
          </p:cNvPr>
          <p:cNvSpPr/>
          <p:nvPr/>
        </p:nvSpPr>
        <p:spPr>
          <a:xfrm>
            <a:off x="4055537" y="4767099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03A2A70-4F6A-F32C-6E0D-0029897A0E81}"/>
              </a:ext>
            </a:extLst>
          </p:cNvPr>
          <p:cNvSpPr/>
          <p:nvPr/>
        </p:nvSpPr>
        <p:spPr>
          <a:xfrm>
            <a:off x="7432897" y="478030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628BDE9-B092-B792-6C99-5AAB7DE673F5}"/>
              </a:ext>
            </a:extLst>
          </p:cNvPr>
          <p:cNvSpPr txBox="1"/>
          <p:nvPr/>
        </p:nvSpPr>
        <p:spPr>
          <a:xfrm>
            <a:off x="4521027" y="3719419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EB3EE5D-C068-9527-EBD4-1022F6B0B3B6}"/>
              </a:ext>
            </a:extLst>
          </p:cNvPr>
          <p:cNvSpPr/>
          <p:nvPr/>
        </p:nvSpPr>
        <p:spPr>
          <a:xfrm>
            <a:off x="9340651" y="13737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9A1-B3D5-8866-55BA-5B36DBEF4450}"/>
              </a:ext>
            </a:extLst>
          </p:cNvPr>
          <p:cNvSpPr txBox="1"/>
          <p:nvPr/>
        </p:nvSpPr>
        <p:spPr>
          <a:xfrm>
            <a:off x="3136486" y="496587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EdgeR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234E52-34ED-4CFC-8919-C7295F3B80DB}"/>
              </a:ext>
            </a:extLst>
          </p:cNvPr>
          <p:cNvSpPr txBox="1"/>
          <p:nvPr/>
        </p:nvSpPr>
        <p:spPr>
          <a:xfrm>
            <a:off x="7332751" y="2791107"/>
            <a:ext cx="293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Contrast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Linear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 err="1"/>
              <a:t>Ebayes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 </a:t>
            </a:r>
            <a:endParaRPr lang="en-GB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89FF31D-8007-03DE-6A0E-F8F441D70A22}"/>
              </a:ext>
            </a:extLst>
          </p:cNvPr>
          <p:cNvSpPr txBox="1"/>
          <p:nvPr/>
        </p:nvSpPr>
        <p:spPr>
          <a:xfrm>
            <a:off x="8068959" y="434601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32EF26-CC33-B28B-E20A-0656661CEFA6}"/>
              </a:ext>
            </a:extLst>
          </p:cNvPr>
          <p:cNvSpPr txBox="1"/>
          <p:nvPr/>
        </p:nvSpPr>
        <p:spPr>
          <a:xfrm>
            <a:off x="703901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64072-E2B7-3CE3-66AF-D57183D3D9D5}"/>
              </a:ext>
            </a:extLst>
          </p:cNvPr>
          <p:cNvSpPr txBox="1"/>
          <p:nvPr/>
        </p:nvSpPr>
        <p:spPr>
          <a:xfrm>
            <a:off x="10355349" y="91954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A2EB4E-0B07-CD06-5388-432C1F795AFB}"/>
              </a:ext>
            </a:extLst>
          </p:cNvPr>
          <p:cNvSpPr txBox="1"/>
          <p:nvPr/>
        </p:nvSpPr>
        <p:spPr>
          <a:xfrm>
            <a:off x="2516891" y="428928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21DAFF2-0BF5-1006-56AA-287562A8B0D6}"/>
              </a:ext>
            </a:extLst>
          </p:cNvPr>
          <p:cNvSpPr txBox="1"/>
          <p:nvPr/>
        </p:nvSpPr>
        <p:spPr>
          <a:xfrm>
            <a:off x="9856704" y="435661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Ouput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B65BB-4C3A-8E36-C044-7EEE1C6AE8F8}"/>
              </a:ext>
            </a:extLst>
          </p:cNvPr>
          <p:cNvSpPr txBox="1"/>
          <p:nvPr/>
        </p:nvSpPr>
        <p:spPr>
          <a:xfrm>
            <a:off x="9184702" y="114517"/>
            <a:ext cx="2626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1503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">
            <a:extLst>
              <a:ext uri="{FF2B5EF4-FFF2-40B4-BE49-F238E27FC236}">
                <a16:creationId xmlns:a16="http://schemas.microsoft.com/office/drawing/2014/main" id="{D9154D6B-9581-DBB8-796B-ED2F014C8991}"/>
              </a:ext>
            </a:extLst>
          </p:cNvPr>
          <p:cNvSpPr txBox="1"/>
          <p:nvPr/>
        </p:nvSpPr>
        <p:spPr>
          <a:xfrm>
            <a:off x="255788" y="227682"/>
            <a:ext cx="68940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immunity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lang="es-ES" sz="2000" b="1" u="sng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u="sng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7F31F328-236B-3E7C-6951-6A3DA96D6081}"/>
              </a:ext>
            </a:extLst>
          </p:cNvPr>
          <p:cNvSpPr txBox="1"/>
          <p:nvPr/>
        </p:nvSpPr>
        <p:spPr>
          <a:xfrm>
            <a:off x="893119" y="2762197"/>
            <a:ext cx="398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https://nitropriming.wordpress.com/</a:t>
            </a:r>
          </a:p>
        </p:txBody>
      </p:sp>
      <p:sp>
        <p:nvSpPr>
          <p:cNvPr id="7" name="Google Shape;174;p2">
            <a:extLst>
              <a:ext uri="{FF2B5EF4-FFF2-40B4-BE49-F238E27FC236}">
                <a16:creationId xmlns:a16="http://schemas.microsoft.com/office/drawing/2014/main" id="{176A1B76-9C79-2AEE-FE1A-A66CBF5896BB}"/>
              </a:ext>
            </a:extLst>
          </p:cNvPr>
          <p:cNvSpPr txBox="1"/>
          <p:nvPr/>
        </p:nvSpPr>
        <p:spPr>
          <a:xfrm>
            <a:off x="1711693" y="3264848"/>
            <a:ext cx="55516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C7D8D6-E0C5-477E-C312-1D75AF58412B}"/>
              </a:ext>
            </a:extLst>
          </p:cNvPr>
          <p:cNvSpPr txBox="1"/>
          <p:nvPr/>
        </p:nvSpPr>
        <p:spPr>
          <a:xfrm>
            <a:off x="5998723" y="2018312"/>
            <a:ext cx="58305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Induced resistance against pathogens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Plant-arthropod interactions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Priming</a:t>
            </a:r>
          </a:p>
          <a:p>
            <a:pPr algn="l" fontAlgn="base"/>
            <a:endParaRPr lang="en-GB" sz="2400" b="1" i="0" dirty="0">
              <a:solidFill>
                <a:schemeClr val="accent1">
                  <a:lumMod val="75000"/>
                </a:schemeClr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H</a:t>
            </a: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ormonal metabolism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accent1">
                  <a:lumMod val="75000"/>
                </a:schemeClr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Metabolomics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38DA2-754D-0824-F2F0-4F8D0357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8" y="907397"/>
            <a:ext cx="4411903" cy="18548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CF665A-F75D-621F-47AB-AED8392B0B95}"/>
              </a:ext>
            </a:extLst>
          </p:cNvPr>
          <p:cNvSpPr txBox="1"/>
          <p:nvPr/>
        </p:nvSpPr>
        <p:spPr>
          <a:xfrm>
            <a:off x="5391554" y="243050"/>
            <a:ext cx="24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(</a:t>
            </a:r>
            <a:r>
              <a:rPr lang="es-ES" b="1" dirty="0" err="1"/>
              <a:t>Universitat</a:t>
            </a:r>
            <a:r>
              <a:rPr lang="es-ES" b="1" dirty="0"/>
              <a:t> Jaume I)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3449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9802F-90C7-E17F-CC56-61206A04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73" y="795891"/>
            <a:ext cx="8670254" cy="581444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DA79F-FC0E-D269-A615-96BE95CEAE19}"/>
              </a:ext>
            </a:extLst>
          </p:cNvPr>
          <p:cNvSpPr txBox="1"/>
          <p:nvPr/>
        </p:nvSpPr>
        <p:spPr>
          <a:xfrm>
            <a:off x="1961827" y="240949"/>
            <a:ext cx="826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RAW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5F3329E-FCE2-4CBB-6350-727BB74BA1AB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C26EBB7-DC63-F9B2-9116-C7B24BC2874A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AEC2F-AE5D-AA98-5015-9B95A8AE8340}"/>
              </a:ext>
            </a:extLst>
          </p:cNvPr>
          <p:cNvSpPr txBox="1"/>
          <p:nvPr/>
        </p:nvSpPr>
        <p:spPr>
          <a:xfrm>
            <a:off x="9173747" y="568248"/>
            <a:ext cx="317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For</a:t>
            </a:r>
            <a:r>
              <a:rPr lang="es-ES" sz="1600" b="1" dirty="0">
                <a:solidFill>
                  <a:srgbClr val="FF0000"/>
                </a:solidFill>
              </a:rPr>
              <a:t> 24 and 48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because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we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didn’t</a:t>
            </a:r>
            <a:r>
              <a:rPr lang="es-ES" sz="1600" b="1" dirty="0">
                <a:solidFill>
                  <a:srgbClr val="FF0000"/>
                </a:solidFill>
              </a:rPr>
              <a:t> observe </a:t>
            </a:r>
            <a:r>
              <a:rPr lang="es-ES" sz="1600" b="1" dirty="0" err="1">
                <a:solidFill>
                  <a:srgbClr val="FF0000"/>
                </a:solidFill>
              </a:rPr>
              <a:t>changes</a:t>
            </a:r>
            <a:r>
              <a:rPr lang="es-ES" sz="1600" b="1" dirty="0">
                <a:solidFill>
                  <a:srgbClr val="FF0000"/>
                </a:solidFill>
              </a:rPr>
              <a:t> in 24 </a:t>
            </a:r>
            <a:r>
              <a:rPr lang="es-ES" sz="1600" b="1" dirty="0" err="1">
                <a:solidFill>
                  <a:srgbClr val="FF0000"/>
                </a:solidFill>
              </a:rPr>
              <a:t>hpi</a:t>
            </a:r>
            <a:r>
              <a:rPr lang="es-ES" sz="1600" b="1" dirty="0">
                <a:solidFill>
                  <a:srgbClr val="FF0000"/>
                </a:solidFill>
              </a:rPr>
              <a:t>. </a:t>
            </a:r>
            <a:r>
              <a:rPr lang="es-ES" sz="1600" b="1" dirty="0" err="1">
                <a:solidFill>
                  <a:srgbClr val="FF0000"/>
                </a:solidFill>
              </a:rPr>
              <a:t>Delay</a:t>
            </a:r>
            <a:r>
              <a:rPr lang="es-ES" sz="1600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AD9DCE5-A957-FE05-754D-21AF3157C176}"/>
              </a:ext>
            </a:extLst>
          </p:cNvPr>
          <p:cNvSpPr txBox="1"/>
          <p:nvPr/>
        </p:nvSpPr>
        <p:spPr>
          <a:xfrm>
            <a:off x="259487" y="79908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5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B1255A-D638-FE50-C15E-0C78391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31" y="788994"/>
            <a:ext cx="8680340" cy="5718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3174C2-9BD9-3238-3637-27CC4125F7A7}"/>
              </a:ext>
            </a:extLst>
          </p:cNvPr>
          <p:cNvSpPr txBox="1"/>
          <p:nvPr/>
        </p:nvSpPr>
        <p:spPr>
          <a:xfrm>
            <a:off x="1349803" y="258181"/>
            <a:ext cx="924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MULTIDIMENSIONAL SCALING AND SPIDERPLOTS NORMALIZED DATA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69E3696-2E12-DEEC-DD67-37B0C0CC9CD2}"/>
              </a:ext>
            </a:extLst>
          </p:cNvPr>
          <p:cNvCxnSpPr>
            <a:cxnSpLocks/>
          </p:cNvCxnSpPr>
          <p:nvPr/>
        </p:nvCxnSpPr>
        <p:spPr>
          <a:xfrm>
            <a:off x="7001056" y="4934940"/>
            <a:ext cx="0" cy="29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8678D0E-EF34-B72F-257D-B81BB74FDCA3}"/>
              </a:ext>
            </a:extLst>
          </p:cNvPr>
          <p:cNvSpPr txBox="1"/>
          <p:nvPr/>
        </p:nvSpPr>
        <p:spPr>
          <a:xfrm>
            <a:off x="5167740" y="4503109"/>
            <a:ext cx="317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Infection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has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higher</a:t>
            </a:r>
            <a:r>
              <a:rPr lang="es-E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6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4F038-319B-9705-3C10-32C52FAD8126}"/>
              </a:ext>
            </a:extLst>
          </p:cNvPr>
          <p:cNvSpPr txBox="1"/>
          <p:nvPr/>
        </p:nvSpPr>
        <p:spPr>
          <a:xfrm>
            <a:off x="192703" y="78899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1BACC7-357B-BC86-17A4-63F50625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82" y="950070"/>
            <a:ext cx="6814972" cy="47697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1DA69D-D031-8C89-1849-458F4836D9FF}"/>
              </a:ext>
            </a:extLst>
          </p:cNvPr>
          <p:cNvSpPr txBox="1"/>
          <p:nvPr/>
        </p:nvSpPr>
        <p:spPr>
          <a:xfrm>
            <a:off x="3791445" y="238726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COORDINATED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284DB6-892D-44FF-74AE-09212C5A760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Euclidean</a:t>
            </a:r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distance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1297A6-AE03-72F4-DE4C-EA576AA471E6}"/>
              </a:ext>
            </a:extLst>
          </p:cNvPr>
          <p:cNvSpPr txBox="1"/>
          <p:nvPr/>
        </p:nvSpPr>
        <p:spPr>
          <a:xfrm>
            <a:off x="8774913" y="560488"/>
            <a:ext cx="317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endParaRPr lang="es-ES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698A07-9617-4E69-74DA-6283EC52B956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3844-7850-6D4D-59F7-39C9927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25" y="846307"/>
            <a:ext cx="7472349" cy="541830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87F2C2-741A-5517-2822-59E702A766A1}"/>
              </a:ext>
            </a:extLst>
          </p:cNvPr>
          <p:cNvSpPr txBox="1"/>
          <p:nvPr/>
        </p:nvSpPr>
        <p:spPr>
          <a:xfrm>
            <a:off x="1113133" y="6109446"/>
            <a:ext cx="23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Heatmap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853CD8-3AAF-0A35-B6D7-4E853B904279}"/>
              </a:ext>
            </a:extLst>
          </p:cNvPr>
          <p:cNvSpPr txBox="1"/>
          <p:nvPr/>
        </p:nvSpPr>
        <p:spPr>
          <a:xfrm>
            <a:off x="8833279" y="234740"/>
            <a:ext cx="3176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FF0000"/>
                </a:solidFill>
              </a:rPr>
              <a:t>Too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much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variability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between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biological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replicates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but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most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of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infected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conditions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clustered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together</a:t>
            </a:r>
            <a:endParaRPr lang="es-ES" sz="1600" b="1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8F9B18-36BC-4F12-A7D1-88497A2FEE85}"/>
              </a:ext>
            </a:extLst>
          </p:cNvPr>
          <p:cNvCxnSpPr>
            <a:cxnSpLocks/>
          </p:cNvCxnSpPr>
          <p:nvPr/>
        </p:nvCxnSpPr>
        <p:spPr>
          <a:xfrm flipH="1">
            <a:off x="3667328" y="1410511"/>
            <a:ext cx="6546715" cy="404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A279C47-ADE6-294C-0874-1C6ED43B79AC}"/>
              </a:ext>
            </a:extLst>
          </p:cNvPr>
          <p:cNvSpPr txBox="1"/>
          <p:nvPr/>
        </p:nvSpPr>
        <p:spPr>
          <a:xfrm>
            <a:off x="379379" y="35019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and 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9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EF2781-B761-4D80-26F3-E5EA56CD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6" y="1245296"/>
            <a:ext cx="7934189" cy="56127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08E3BB-50C8-0463-4EAE-5D76DEF436BF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DENSITY PLOTS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9DF0-AC61-6D61-C387-4A39B4B33CF8}"/>
              </a:ext>
            </a:extLst>
          </p:cNvPr>
          <p:cNvSpPr txBox="1"/>
          <p:nvPr/>
        </p:nvSpPr>
        <p:spPr>
          <a:xfrm>
            <a:off x="2708433" y="826691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unfiltered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44D310-181A-B5AD-26CC-10D722C4E6E5}"/>
              </a:ext>
            </a:extLst>
          </p:cNvPr>
          <p:cNvSpPr txBox="1"/>
          <p:nvPr/>
        </p:nvSpPr>
        <p:spPr>
          <a:xfrm>
            <a:off x="5310582" y="780524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C79A0A-A365-9E94-5D86-29A55464068A}"/>
              </a:ext>
            </a:extLst>
          </p:cNvPr>
          <p:cNvSpPr txBox="1"/>
          <p:nvPr/>
        </p:nvSpPr>
        <p:spPr>
          <a:xfrm>
            <a:off x="7600545" y="528162"/>
            <a:ext cx="237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Log2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filtered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normalize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3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520BD-D4C8-26A2-B4DB-E555BAC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5" y="831484"/>
            <a:ext cx="7989436" cy="6096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95A97-1A54-0AF0-84CA-48B1FDBAE103}"/>
              </a:ext>
            </a:extLst>
          </p:cNvPr>
          <p:cNvSpPr txBox="1"/>
          <p:nvPr/>
        </p:nvSpPr>
        <p:spPr>
          <a:xfrm>
            <a:off x="327496" y="174219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</a:rPr>
              <a:t>High </a:t>
            </a:r>
            <a:r>
              <a:rPr lang="es-ES" sz="2000" b="1" dirty="0" err="1">
                <a:solidFill>
                  <a:srgbClr val="FF0000"/>
                </a:solidFill>
              </a:rPr>
              <a:t>variability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between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0000"/>
                </a:solidFill>
              </a:rPr>
              <a:t>replicates</a:t>
            </a:r>
            <a:r>
              <a:rPr lang="es-ES" sz="2000" b="1" dirty="0">
                <a:solidFill>
                  <a:srgbClr val="FF0000"/>
                </a:solidFill>
              </a:rPr>
              <a:t> at 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39288-1C56-2C40-8271-53455ECBF7C7}"/>
              </a:ext>
            </a:extLst>
          </p:cNvPr>
          <p:cNvSpPr txBox="1"/>
          <p:nvPr/>
        </p:nvSpPr>
        <p:spPr>
          <a:xfrm>
            <a:off x="7026611" y="431374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Adj. P </a:t>
            </a:r>
            <a:r>
              <a:rPr lang="es-ES" sz="2000" b="1" dirty="0" err="1">
                <a:solidFill>
                  <a:srgbClr val="002060"/>
                </a:solidFill>
              </a:rPr>
              <a:t>almost</a:t>
            </a:r>
            <a:r>
              <a:rPr lang="es-ES" sz="2000" b="1" dirty="0">
                <a:solidFill>
                  <a:srgbClr val="002060"/>
                </a:solidFill>
              </a:rPr>
              <a:t> 1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154654-7435-098B-42A6-4E29D44458B9}"/>
              </a:ext>
            </a:extLst>
          </p:cNvPr>
          <p:cNvSpPr txBox="1"/>
          <p:nvPr/>
        </p:nvSpPr>
        <p:spPr>
          <a:xfrm>
            <a:off x="5160207" y="66497"/>
            <a:ext cx="23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C8E381-0BD6-BFDA-01F1-68E07F87032E}"/>
              </a:ext>
            </a:extLst>
          </p:cNvPr>
          <p:cNvSpPr txBox="1"/>
          <p:nvPr/>
        </p:nvSpPr>
        <p:spPr>
          <a:xfrm>
            <a:off x="677694" y="1663430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4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A02904-8A11-7CED-97A9-DF69AF43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3" y="439322"/>
            <a:ext cx="8064557" cy="6135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2EB634-7C1E-5EE8-6277-EE0D45D58867}"/>
              </a:ext>
            </a:extLst>
          </p:cNvPr>
          <p:cNvSpPr/>
          <p:nvPr/>
        </p:nvSpPr>
        <p:spPr>
          <a:xfrm>
            <a:off x="4456890" y="1603440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0705916-505E-3B3B-B6D0-6A7E3724DC75}"/>
              </a:ext>
            </a:extLst>
          </p:cNvPr>
          <p:cNvCxnSpPr>
            <a:cxnSpLocks/>
          </p:cNvCxnSpPr>
          <p:nvPr/>
        </p:nvCxnSpPr>
        <p:spPr>
          <a:xfrm flipH="1">
            <a:off x="6342435" y="1167319"/>
            <a:ext cx="1887165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07B7E59-8947-3E5D-75C7-654EC3A62C38}"/>
              </a:ext>
            </a:extLst>
          </p:cNvPr>
          <p:cNvSpPr/>
          <p:nvPr/>
        </p:nvSpPr>
        <p:spPr>
          <a:xfrm>
            <a:off x="6241911" y="4867071"/>
            <a:ext cx="1511192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D88A8-9900-001C-BB2F-79B357A84648}"/>
              </a:ext>
            </a:extLst>
          </p:cNvPr>
          <p:cNvSpPr txBox="1"/>
          <p:nvPr/>
        </p:nvSpPr>
        <p:spPr>
          <a:xfrm>
            <a:off x="8119686" y="760989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Could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these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changes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explain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enhance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resistance</a:t>
            </a:r>
            <a:r>
              <a:rPr lang="es-ES" sz="2000" b="1" dirty="0">
                <a:solidFill>
                  <a:srgbClr val="002060"/>
                </a:solidFill>
              </a:rPr>
              <a:t>?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F2BEC2-7338-D3E1-D923-5E95404A44C7}"/>
              </a:ext>
            </a:extLst>
          </p:cNvPr>
          <p:cNvSpPr/>
          <p:nvPr/>
        </p:nvSpPr>
        <p:spPr>
          <a:xfrm>
            <a:off x="4571998" y="2377798"/>
            <a:ext cx="729575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E801141-D58B-0F50-BB9F-B9B0722E2208}"/>
              </a:ext>
            </a:extLst>
          </p:cNvPr>
          <p:cNvCxnSpPr>
            <a:cxnSpLocks/>
          </p:cNvCxnSpPr>
          <p:nvPr/>
        </p:nvCxnSpPr>
        <p:spPr>
          <a:xfrm flipH="1">
            <a:off x="5416681" y="1370986"/>
            <a:ext cx="2928026" cy="122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19017B-4C72-B812-90B4-8670CEFF8E0A}"/>
              </a:ext>
            </a:extLst>
          </p:cNvPr>
          <p:cNvSpPr txBox="1"/>
          <p:nvPr/>
        </p:nvSpPr>
        <p:spPr>
          <a:xfrm>
            <a:off x="4297798" y="52845"/>
            <a:ext cx="328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VENN DIAGRAM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F5DC81-4990-852D-C976-31A40F6A66BC}"/>
              </a:ext>
            </a:extLst>
          </p:cNvPr>
          <p:cNvSpPr txBox="1"/>
          <p:nvPr/>
        </p:nvSpPr>
        <p:spPr>
          <a:xfrm>
            <a:off x="287591" y="254656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42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2B670A-9B5A-0520-8FB9-5D8AD7D9E320}"/>
              </a:ext>
            </a:extLst>
          </p:cNvPr>
          <p:cNvSpPr txBox="1"/>
          <p:nvPr/>
        </p:nvSpPr>
        <p:spPr>
          <a:xfrm>
            <a:off x="1728085" y="53648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E5E039-8E38-CA18-8805-B2F0950820A1}"/>
              </a:ext>
            </a:extLst>
          </p:cNvPr>
          <p:cNvSpPr/>
          <p:nvPr/>
        </p:nvSpPr>
        <p:spPr>
          <a:xfrm>
            <a:off x="9180680" y="35489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913742-9B28-CFD1-289F-6627A3ECB98E}"/>
              </a:ext>
            </a:extLst>
          </p:cNvPr>
          <p:cNvSpPr txBox="1"/>
          <p:nvPr/>
        </p:nvSpPr>
        <p:spPr>
          <a:xfrm>
            <a:off x="9755017" y="30344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84883D-6348-BB2A-C9C9-0A72CC81FAC9}"/>
              </a:ext>
            </a:extLst>
          </p:cNvPr>
          <p:cNvSpPr/>
          <p:nvPr/>
        </p:nvSpPr>
        <p:spPr>
          <a:xfrm>
            <a:off x="9180680" y="867068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9C97FA-C800-4D03-B38E-3532813C8ED7}"/>
              </a:ext>
            </a:extLst>
          </p:cNvPr>
          <p:cNvSpPr txBox="1"/>
          <p:nvPr/>
        </p:nvSpPr>
        <p:spPr>
          <a:xfrm>
            <a:off x="9755017" y="86186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741679-E6D3-C99A-85D9-4A12175E4D72}"/>
              </a:ext>
            </a:extLst>
          </p:cNvPr>
          <p:cNvSpPr txBox="1"/>
          <p:nvPr/>
        </p:nvSpPr>
        <p:spPr>
          <a:xfrm>
            <a:off x="287591" y="254656"/>
            <a:ext cx="170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</a:rPr>
              <a:t>24 </a:t>
            </a:r>
            <a:r>
              <a:rPr lang="es-ES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23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2825291" y="2220700"/>
            <a:ext cx="7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AND PROTEOMICS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97C68F-94DB-F2D0-C70A-DED0E69C706A}"/>
              </a:ext>
            </a:extLst>
          </p:cNvPr>
          <p:cNvSpPr txBox="1"/>
          <p:nvPr/>
        </p:nvSpPr>
        <p:spPr>
          <a:xfrm>
            <a:off x="4710321" y="2905893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60028-8C22-8CBA-B781-97C42593E454}"/>
              </a:ext>
            </a:extLst>
          </p:cNvPr>
          <p:cNvSpPr txBox="1"/>
          <p:nvPr/>
        </p:nvSpPr>
        <p:spPr>
          <a:xfrm>
            <a:off x="3659980" y="3323665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Prof. Dr. Roque Bru Martínez</a:t>
            </a:r>
            <a:endParaRPr lang="en-GB" b="1" dirty="0"/>
          </a:p>
          <a:p>
            <a:pPr algn="ctr"/>
            <a:r>
              <a:rPr lang="en-GB" b="1" dirty="0"/>
              <a:t>Proteomics and functional genomics of plants.</a:t>
            </a:r>
            <a:endParaRPr lang="es-ES" b="1" dirty="0"/>
          </a:p>
          <a:p>
            <a:pPr algn="ctr"/>
            <a:r>
              <a:rPr lang="es-ES" b="1" dirty="0" err="1"/>
              <a:t>University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Alicante (</a:t>
            </a:r>
            <a:r>
              <a:rPr lang="es-ES" b="1" dirty="0" err="1"/>
              <a:t>Spain</a:t>
            </a:r>
            <a:r>
              <a:rPr lang="es-ES" b="1" dirty="0"/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712DA-BE66-E0E3-66C6-7240B1B02387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7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3DE422-7DCC-6B00-026F-111270724402}"/>
              </a:ext>
            </a:extLst>
          </p:cNvPr>
          <p:cNvSpPr txBox="1"/>
          <p:nvPr/>
        </p:nvSpPr>
        <p:spPr>
          <a:xfrm>
            <a:off x="3555894" y="118088"/>
            <a:ext cx="72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DEP: DIFFERENTIAL EXPRESSED PROTEINS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54818F-1CD0-CAD3-B9D3-AC37352760A5}"/>
              </a:ext>
            </a:extLst>
          </p:cNvPr>
          <p:cNvSpPr txBox="1"/>
          <p:nvPr/>
        </p:nvSpPr>
        <p:spPr>
          <a:xfrm>
            <a:off x="102999" y="1881884"/>
            <a:ext cx="174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Raw </a:t>
            </a:r>
            <a:r>
              <a:rPr lang="es-ES" dirty="0" err="1"/>
              <a:t>measurements</a:t>
            </a:r>
            <a:endParaRPr lang="es-ES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C4293F16-3114-1EF3-D0F3-326051160EB5}"/>
              </a:ext>
            </a:extLst>
          </p:cNvPr>
          <p:cNvSpPr/>
          <p:nvPr/>
        </p:nvSpPr>
        <p:spPr>
          <a:xfrm>
            <a:off x="1938208" y="210431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54CB30-332C-DEF0-4BDF-DED7AEDD8A71}"/>
              </a:ext>
            </a:extLst>
          </p:cNvPr>
          <p:cNvSpPr txBox="1"/>
          <p:nvPr/>
        </p:nvSpPr>
        <p:spPr>
          <a:xfrm>
            <a:off x="2802705" y="1497721"/>
            <a:ext cx="281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Filter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Normalize</a:t>
            </a:r>
            <a:r>
              <a:rPr lang="es-ES" dirty="0"/>
              <a:t> data</a:t>
            </a:r>
          </a:p>
          <a:p>
            <a:endParaRPr lang="es-ES" dirty="0"/>
          </a:p>
          <a:p>
            <a:r>
              <a:rPr lang="es-ES" dirty="0"/>
              <a:t>Log2/log10 </a:t>
            </a:r>
            <a:r>
              <a:rPr lang="es-ES" dirty="0" err="1"/>
              <a:t>transformation</a:t>
            </a:r>
            <a:endParaRPr lang="en-GB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AFB2F4C6-4570-8093-BA71-9BDA919C7C7B}"/>
              </a:ext>
            </a:extLst>
          </p:cNvPr>
          <p:cNvSpPr/>
          <p:nvPr/>
        </p:nvSpPr>
        <p:spPr>
          <a:xfrm>
            <a:off x="5263042" y="208750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7B9DDA-3730-96B4-ACAF-F894621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5" y="1232460"/>
            <a:ext cx="797811" cy="9725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CFF67E-8015-DF62-C238-FB74D6B7C4FD}"/>
              </a:ext>
            </a:extLst>
          </p:cNvPr>
          <p:cNvSpPr txBox="1"/>
          <p:nvPr/>
        </p:nvSpPr>
        <p:spPr>
          <a:xfrm>
            <a:off x="6196311" y="2003572"/>
            <a:ext cx="157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C9591D3-68F0-06E4-CD44-7FB2D402AB4C}"/>
              </a:ext>
            </a:extLst>
          </p:cNvPr>
          <p:cNvSpPr/>
          <p:nvPr/>
        </p:nvSpPr>
        <p:spPr>
          <a:xfrm>
            <a:off x="7736728" y="212526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EF4784C-6F7F-D391-2848-662EF15D7017}"/>
              </a:ext>
            </a:extLst>
          </p:cNvPr>
          <p:cNvSpPr/>
          <p:nvPr/>
        </p:nvSpPr>
        <p:spPr>
          <a:xfrm>
            <a:off x="10020656" y="21252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4F2BE6-1C3E-F53F-E5A5-6DE86B980D3E}"/>
              </a:ext>
            </a:extLst>
          </p:cNvPr>
          <p:cNvSpPr txBox="1"/>
          <p:nvPr/>
        </p:nvSpPr>
        <p:spPr>
          <a:xfrm>
            <a:off x="10932267" y="1876041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DEPs</a:t>
            </a:r>
            <a:endParaRPr lang="es-ES" dirty="0"/>
          </a:p>
          <a:p>
            <a:r>
              <a:rPr lang="es-ES" dirty="0" err="1"/>
              <a:t>LogFC</a:t>
            </a:r>
            <a:endParaRPr lang="es-ES" dirty="0"/>
          </a:p>
          <a:p>
            <a:r>
              <a:rPr lang="es-ES" dirty="0"/>
              <a:t>P-</a:t>
            </a:r>
            <a:r>
              <a:rPr lang="es-ES" dirty="0" err="1"/>
              <a:t>values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CA0A52-CF44-4428-B2BA-145E4FE8689D}"/>
              </a:ext>
            </a:extLst>
          </p:cNvPr>
          <p:cNvSpPr txBox="1"/>
          <p:nvPr/>
        </p:nvSpPr>
        <p:spPr>
          <a:xfrm>
            <a:off x="359124" y="102271"/>
            <a:ext cx="313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PROTEOME (Pro)</a:t>
            </a: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PHOSPHOPROTEOME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B5656F-E890-644A-69A7-F6E76D9305D5}"/>
              </a:ext>
            </a:extLst>
          </p:cNvPr>
          <p:cNvSpPr txBox="1"/>
          <p:nvPr/>
        </p:nvSpPr>
        <p:spPr>
          <a:xfrm>
            <a:off x="1832805" y="5315102"/>
            <a:ext cx="242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Normalized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n-GB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C4E885A-BAD2-78F7-1D01-E21DD1FE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62" y="4982922"/>
            <a:ext cx="2014493" cy="120712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0362AAA-8EC8-0C96-7C5C-20B85989EC3A}"/>
              </a:ext>
            </a:extLst>
          </p:cNvPr>
          <p:cNvSpPr/>
          <p:nvPr/>
        </p:nvSpPr>
        <p:spPr>
          <a:xfrm>
            <a:off x="4006898" y="5399397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C6071D-A75D-45F8-C5EA-F292572928D4}"/>
              </a:ext>
            </a:extLst>
          </p:cNvPr>
          <p:cNvSpPr/>
          <p:nvPr/>
        </p:nvSpPr>
        <p:spPr>
          <a:xfrm>
            <a:off x="7384258" y="5412605"/>
            <a:ext cx="703565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D0A0F50-C7F1-35F9-C1A8-6E9109238833}"/>
              </a:ext>
            </a:extLst>
          </p:cNvPr>
          <p:cNvSpPr txBox="1"/>
          <p:nvPr/>
        </p:nvSpPr>
        <p:spPr>
          <a:xfrm>
            <a:off x="4472388" y="4351717"/>
            <a:ext cx="323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4017A7-9B30-3260-3825-8F6A1A9BE561}"/>
              </a:ext>
            </a:extLst>
          </p:cNvPr>
          <p:cNvSpPr txBox="1"/>
          <p:nvPr/>
        </p:nvSpPr>
        <p:spPr>
          <a:xfrm>
            <a:off x="8252763" y="5279672"/>
            <a:ext cx="39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</a:t>
            </a:r>
            <a:r>
              <a:rPr lang="es-ES" dirty="0" err="1"/>
              <a:t>over-repressented</a:t>
            </a:r>
            <a:endParaRPr lang="en-GB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0208C3-FA81-DDCE-CB80-05A86F9ED297}"/>
              </a:ext>
            </a:extLst>
          </p:cNvPr>
          <p:cNvSpPr txBox="1"/>
          <p:nvPr/>
        </p:nvSpPr>
        <p:spPr>
          <a:xfrm>
            <a:off x="655262" y="155184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A55B70-9F79-9414-D620-1686FC0B14F2}"/>
              </a:ext>
            </a:extLst>
          </p:cNvPr>
          <p:cNvSpPr txBox="1"/>
          <p:nvPr/>
        </p:nvSpPr>
        <p:spPr>
          <a:xfrm>
            <a:off x="10861301" y="149281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6432F9-D5C1-69D9-2CBE-3F0854613E50}"/>
              </a:ext>
            </a:extLst>
          </p:cNvPr>
          <p:cNvSpPr txBox="1"/>
          <p:nvPr/>
        </p:nvSpPr>
        <p:spPr>
          <a:xfrm>
            <a:off x="8944861" y="873068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1">
                    <a:lumMod val="75000"/>
                  </a:schemeClr>
                </a:solidFill>
              </a:rPr>
              <a:t>limma</a:t>
            </a:r>
            <a:endParaRPr lang="es-E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DEB7C6-61FC-BA6A-56F3-121A15B37B7A}"/>
              </a:ext>
            </a:extLst>
          </p:cNvPr>
          <p:cNvSpPr txBox="1"/>
          <p:nvPr/>
        </p:nvSpPr>
        <p:spPr>
          <a:xfrm>
            <a:off x="8963070" y="2453020"/>
            <a:ext cx="126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accent1">
                    <a:lumMod val="75000"/>
                  </a:schemeClr>
                </a:solidFill>
              </a:rPr>
              <a:t>DEP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8B00BE-D7D1-C976-E524-07CA74325CF3}"/>
              </a:ext>
            </a:extLst>
          </p:cNvPr>
          <p:cNvSpPr txBox="1"/>
          <p:nvPr/>
        </p:nvSpPr>
        <p:spPr>
          <a:xfrm>
            <a:off x="8834301" y="2912074"/>
            <a:ext cx="20979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i="0" u="sng" dirty="0">
                <a:solidFill>
                  <a:srgbClr val="002060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DEP: </a:t>
            </a:r>
            <a:r>
              <a:rPr lang="en-GB" sz="1100" b="0" i="0" u="sng" dirty="0">
                <a:solidFill>
                  <a:srgbClr val="0563C1"/>
                </a:solidFill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https://bioconductor.org/packages/release/bioc/vignettes/DEP/inst/doc/DEP.html</a:t>
            </a:r>
            <a:endParaRPr lang="en-GB" sz="11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9160D19-AEF0-0CA7-87B7-03A435C8E5A4}"/>
              </a:ext>
            </a:extLst>
          </p:cNvPr>
          <p:cNvSpPr txBox="1"/>
          <p:nvPr/>
        </p:nvSpPr>
        <p:spPr>
          <a:xfrm>
            <a:off x="2324936" y="50272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F1A19D-0C50-F4E4-5887-9DC2731A34F3}"/>
              </a:ext>
            </a:extLst>
          </p:cNvPr>
          <p:cNvSpPr txBox="1"/>
          <p:nvPr/>
        </p:nvSpPr>
        <p:spPr>
          <a:xfrm>
            <a:off x="9379626" y="488810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ECA1B8A-9C12-23CA-D9C7-AD01228EDD26}"/>
              </a:ext>
            </a:extLst>
          </p:cNvPr>
          <p:cNvSpPr txBox="1"/>
          <p:nvPr/>
        </p:nvSpPr>
        <p:spPr>
          <a:xfrm>
            <a:off x="8881522" y="185457"/>
            <a:ext cx="2869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Marko</a:t>
            </a:r>
            <a:r>
              <a:rPr lang="es-ES" sz="1200" b="1" dirty="0"/>
              <a:t> P., Maja and Pedro)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21347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MIR mechanisms against </a:t>
            </a:r>
            <a:r>
              <a:rPr lang="en-GB" sz="2400" b="1" i="1" dirty="0">
                <a:solidFill>
                  <a:srgbClr val="002060"/>
                </a:solidFill>
              </a:rPr>
              <a:t>Botrytis cinerea</a:t>
            </a:r>
            <a:r>
              <a:rPr lang="en-GB" sz="2400" b="1" dirty="0">
                <a:solidFill>
                  <a:srgbClr val="002060"/>
                </a:solidFill>
              </a:rPr>
              <a:t> in tomato and exploration on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dirty="0">
                <a:solidFill>
                  <a:srgbClr val="002060"/>
                </a:solidFill>
              </a:rPr>
              <a:t>in citrus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9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3763495" y="236257"/>
            <a:ext cx="605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PHOSPHOPROTEOMICS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606EA56F-C6FB-EDD5-1501-C81162E640EC}"/>
              </a:ext>
            </a:extLst>
          </p:cNvPr>
          <p:cNvSpPr txBox="1"/>
          <p:nvPr/>
        </p:nvSpPr>
        <p:spPr>
          <a:xfrm>
            <a:off x="1154942" y="2766404"/>
            <a:ext cx="1226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DEPS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https://github.com/NIB-SI/UJI-Omics-phd/blob/main/_I_UJI-Omics-phd/_S_multiOmicsIntegra/_A_04_EnrichmentProteomics-R/PHOSPHOPROTEOMICS/output/DEP%20for%20network.xlsx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73A8AFF6-3B42-500C-671A-897BCFB44545}"/>
              </a:ext>
            </a:extLst>
          </p:cNvPr>
          <p:cNvSpPr txBox="1"/>
          <p:nvPr/>
        </p:nvSpPr>
        <p:spPr>
          <a:xfrm>
            <a:off x="1154942" y="4056215"/>
            <a:ext cx="98821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rgbClr val="0070C0"/>
                </a:solidFill>
              </a:rPr>
              <a:t>https://github.com/NIB-SI/UJI-Omics-phd/blob/main/_I_UJI-Omics-phd/_S_multiOmicsIntegra/_A_04_EnrichmentProteomics-R/PHOSPHOPROTEOMICS/output/GSEA_few-cols%20(phosphoproteomics).xlsx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A545F2-297F-71B6-4098-64EDFE7CCC3E}"/>
              </a:ext>
            </a:extLst>
          </p:cNvPr>
          <p:cNvSpPr txBox="1"/>
          <p:nvPr/>
        </p:nvSpPr>
        <p:spPr>
          <a:xfrm>
            <a:off x="1138136" y="1551744"/>
            <a:ext cx="1027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 </a:t>
            </a:r>
            <a:r>
              <a:rPr lang="en-GB" sz="1400" dirty="0">
                <a:hlinkClick r:id="rId4"/>
              </a:rPr>
              <a:t>https://github.com/NIB-SI/UJI-Omics-phd/blob/main/_I_UJI-Omics-phd/_S_multiOmicsIntegra/_A_04_EnrichmentProteomics-R/PHOSPHOPROTEOMICS/scripts/01_DEP-DE-prot_modified-for-Maria.html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427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2D7BB8-47BB-3B24-2FDB-8ACDBC66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10" y="675904"/>
            <a:ext cx="7638780" cy="57832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AD7196-2E04-F370-D6C1-8D24114FF5D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801888-DAA3-4656-280A-54E2EA99A237}"/>
              </a:ext>
            </a:extLst>
          </p:cNvPr>
          <p:cNvSpPr txBox="1"/>
          <p:nvPr/>
        </p:nvSpPr>
        <p:spPr>
          <a:xfrm>
            <a:off x="3769579" y="85087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BCF30D3-3F21-7802-6314-998E0FF04BD8}"/>
              </a:ext>
            </a:extLst>
          </p:cNvPr>
          <p:cNvCxnSpPr>
            <a:cxnSpLocks/>
          </p:cNvCxnSpPr>
          <p:nvPr/>
        </p:nvCxnSpPr>
        <p:spPr>
          <a:xfrm flipH="1">
            <a:off x="6096000" y="2054927"/>
            <a:ext cx="3417651" cy="128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784E206-7A6D-61A2-1F8B-4330DD0700DB}"/>
              </a:ext>
            </a:extLst>
          </p:cNvPr>
          <p:cNvSpPr txBox="1"/>
          <p:nvPr/>
        </p:nvSpPr>
        <p:spPr>
          <a:xfrm>
            <a:off x="9251004" y="1700984"/>
            <a:ext cx="307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High </a:t>
            </a:r>
            <a:r>
              <a:rPr lang="es-ES" sz="2000" b="1" dirty="0" err="1">
                <a:solidFill>
                  <a:srgbClr val="002060"/>
                </a:solidFill>
              </a:rPr>
              <a:t>variability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but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infested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are </a:t>
            </a:r>
            <a:r>
              <a:rPr lang="es-ES" sz="2000" b="1" dirty="0" err="1">
                <a:solidFill>
                  <a:srgbClr val="002060"/>
                </a:solidFill>
              </a:rPr>
              <a:t>close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82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EE30F-D4AE-22F4-5ADB-2810DBD3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3" y="701279"/>
            <a:ext cx="8764286" cy="54554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97C814-DBDC-4D36-7A25-13FF4B4F4787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C0D541F-D3B6-7D0E-7E09-B45ADC91054D}"/>
              </a:ext>
            </a:extLst>
          </p:cNvPr>
          <p:cNvSpPr/>
          <p:nvPr/>
        </p:nvSpPr>
        <p:spPr>
          <a:xfrm>
            <a:off x="6731540" y="4795736"/>
            <a:ext cx="1689367" cy="5252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AA074C-D620-6576-7AB0-AE7F487E9CDB}"/>
              </a:ext>
            </a:extLst>
          </p:cNvPr>
          <p:cNvSpPr txBox="1"/>
          <p:nvPr/>
        </p:nvSpPr>
        <p:spPr>
          <a:xfrm>
            <a:off x="6896912" y="6297703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1EE2A55-3CE2-8413-C9DC-4E381168BF3F}"/>
              </a:ext>
            </a:extLst>
          </p:cNvPr>
          <p:cNvSpPr/>
          <p:nvPr/>
        </p:nvSpPr>
        <p:spPr>
          <a:xfrm>
            <a:off x="2000655" y="4636851"/>
            <a:ext cx="1689367" cy="4020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4193079-1154-DC88-7802-645E64D5A3F8}"/>
              </a:ext>
            </a:extLst>
          </p:cNvPr>
          <p:cNvCxnSpPr/>
          <p:nvPr/>
        </p:nvCxnSpPr>
        <p:spPr>
          <a:xfrm flipV="1">
            <a:off x="7393021" y="5505855"/>
            <a:ext cx="0" cy="72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B6576D-2378-7C57-747E-2EF1DDE51FDC}"/>
              </a:ext>
            </a:extLst>
          </p:cNvPr>
          <p:cNvCxnSpPr>
            <a:cxnSpLocks/>
          </p:cNvCxnSpPr>
          <p:nvPr/>
        </p:nvCxnSpPr>
        <p:spPr>
          <a:xfrm flipV="1">
            <a:off x="2973421" y="5141067"/>
            <a:ext cx="0" cy="115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6F1DA37-67F4-B6AE-73A0-2375D57DA517}"/>
              </a:ext>
            </a:extLst>
          </p:cNvPr>
          <p:cNvSpPr txBox="1"/>
          <p:nvPr/>
        </p:nvSpPr>
        <p:spPr>
          <a:xfrm>
            <a:off x="2610262" y="6258860"/>
            <a:ext cx="2876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701CDF0-86C4-44A2-4B6E-9D3904554ED8}"/>
              </a:ext>
            </a:extLst>
          </p:cNvPr>
          <p:cNvCxnSpPr>
            <a:cxnSpLocks/>
          </p:cNvCxnSpPr>
          <p:nvPr/>
        </p:nvCxnSpPr>
        <p:spPr>
          <a:xfrm>
            <a:off x="8531157" y="1079770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8A456B0-EF95-78D4-151D-0DBF1CF37A60}"/>
              </a:ext>
            </a:extLst>
          </p:cNvPr>
          <p:cNvSpPr txBox="1"/>
          <p:nvPr/>
        </p:nvSpPr>
        <p:spPr>
          <a:xfrm>
            <a:off x="10100218" y="1527242"/>
            <a:ext cx="215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DBA280-33F3-2599-0E57-79F69181ABEA}"/>
              </a:ext>
            </a:extLst>
          </p:cNvPr>
          <p:cNvSpPr txBox="1"/>
          <p:nvPr/>
        </p:nvSpPr>
        <p:spPr>
          <a:xfrm>
            <a:off x="10304833" y="3018448"/>
            <a:ext cx="1815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Are AM </a:t>
            </a:r>
            <a:r>
              <a:rPr lang="es-ES" b="1" dirty="0" err="1">
                <a:solidFill>
                  <a:srgbClr val="002060"/>
                </a:solidFill>
              </a:rPr>
              <a:t>plants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preparing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itselfs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futher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stresses</a:t>
            </a:r>
            <a:r>
              <a:rPr lang="es-ES" b="1" dirty="0">
                <a:solidFill>
                  <a:srgbClr val="002060"/>
                </a:solidFill>
              </a:rPr>
              <a:t>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F07C99-17DB-5EC4-6179-15106E6F44F3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8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C33FFC0-C928-55E6-B636-64AE0FBF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49" y="1371936"/>
            <a:ext cx="6110504" cy="50385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812B6-3A86-B3FF-F757-8A5E600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" y="1364557"/>
            <a:ext cx="5929625" cy="50459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290E5E-6966-46F6-2A5E-1C93F3AB7FC4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27D1B5-21A3-57F6-D776-D29032208874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FB510302-C2EE-8920-EDD8-FA580F46DE84}"/>
              </a:ext>
            </a:extLst>
          </p:cNvPr>
          <p:cNvCxnSpPr>
            <a:cxnSpLocks/>
          </p:cNvCxnSpPr>
          <p:nvPr/>
        </p:nvCxnSpPr>
        <p:spPr>
          <a:xfrm flipV="1">
            <a:off x="4230024" y="972766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6AE4A45-5254-C82C-5718-A7A16A8039BE}"/>
              </a:ext>
            </a:extLst>
          </p:cNvPr>
          <p:cNvSpPr txBox="1"/>
          <p:nvPr/>
        </p:nvSpPr>
        <p:spPr>
          <a:xfrm>
            <a:off x="7756186" y="207869"/>
            <a:ext cx="41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These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phosphorilated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could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induced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2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0FFE8B-D615-125D-AD1E-5DB8B2C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4" y="5653161"/>
            <a:ext cx="6812092" cy="10073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PHOSPHORILATED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FC7CEC-2F4B-E6C5-6BA6-4073FE06036B}"/>
              </a:ext>
            </a:extLst>
          </p:cNvPr>
          <p:cNvSpPr txBox="1"/>
          <p:nvPr/>
        </p:nvSpPr>
        <p:spPr>
          <a:xfrm>
            <a:off x="1084229" y="5373822"/>
            <a:ext cx="3048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 err="1">
                <a:solidFill>
                  <a:srgbClr val="212121"/>
                </a:solidFill>
                <a:effectLst/>
                <a:latin typeface="Helvetica Neue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Helvetica Neue"/>
              </a:rPr>
              <a:t>: </a:t>
            </a:r>
            <a:r>
              <a:rPr lang="en-GB" sz="1200" b="0" i="0" u="sng" dirty="0">
                <a:solidFill>
                  <a:srgbClr val="376FAA"/>
                </a:solidFill>
                <a:effectLst/>
                <a:latin typeface="Helvetica Neue"/>
                <a:hlinkClick r:id="rId3"/>
              </a:rPr>
              <a:t>10.3389/fpls.2014.00293</a:t>
            </a:r>
            <a:endParaRPr lang="en-GB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9A36B-B685-812F-B8EE-B591C81FF582}"/>
              </a:ext>
            </a:extLst>
          </p:cNvPr>
          <p:cNvSpPr txBox="1"/>
          <p:nvPr/>
        </p:nvSpPr>
        <p:spPr>
          <a:xfrm>
            <a:off x="7594763" y="5904821"/>
            <a:ext cx="214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Solyc05g007680.1.1</a:t>
            </a:r>
            <a:r>
              <a:rPr lang="en-GB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4C55FC-32C7-3196-EFCD-7EEA98E15FEF}"/>
              </a:ext>
            </a:extLst>
          </p:cNvPr>
          <p:cNvSpPr txBox="1"/>
          <p:nvPr/>
        </p:nvSpPr>
        <p:spPr>
          <a:xfrm>
            <a:off x="9573126" y="5935598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Arabinanase</a:t>
            </a:r>
            <a:r>
              <a:rPr lang="en-GB" sz="1200" dirty="0"/>
              <a:t>/</a:t>
            </a:r>
            <a:r>
              <a:rPr lang="en-GB" sz="1200" dirty="0" err="1"/>
              <a:t>levansucrase</a:t>
            </a:r>
            <a:r>
              <a:rPr lang="en-GB" sz="1200" dirty="0"/>
              <a:t>/invertase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AFF39E4-FAAE-F3EB-2C2C-A9889F7F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29" y="1569786"/>
            <a:ext cx="10636971" cy="9479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B9C8238-0985-19A3-09C9-8D3CD855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73" y="3648365"/>
            <a:ext cx="6479134" cy="14767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926C2B3-0919-2342-8967-2E2CCD2F7BB1}"/>
              </a:ext>
            </a:extLst>
          </p:cNvPr>
          <p:cNvSpPr txBox="1"/>
          <p:nvPr/>
        </p:nvSpPr>
        <p:spPr>
          <a:xfrm>
            <a:off x="7563363" y="3969218"/>
            <a:ext cx="258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Solyc10g007410.4.1</a:t>
            </a:r>
            <a:r>
              <a:rPr lang="en-GB" sz="1600" dirty="0"/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AD10B4E-39E4-D92A-B408-36B78FB1B1A4}"/>
              </a:ext>
            </a:extLst>
          </p:cNvPr>
          <p:cNvSpPr txBox="1"/>
          <p:nvPr/>
        </p:nvSpPr>
        <p:spPr>
          <a:xfrm>
            <a:off x="9573126" y="4005830"/>
            <a:ext cx="2497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Gamma-glutamyl hydrolase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21A897B-325D-DC0E-A687-51E756FA61A0}"/>
              </a:ext>
            </a:extLst>
          </p:cNvPr>
          <p:cNvSpPr/>
          <p:nvPr/>
        </p:nvSpPr>
        <p:spPr>
          <a:xfrm>
            <a:off x="4649825" y="1405637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7C6BD-731E-DF13-9026-CD885F8F7D62}"/>
              </a:ext>
            </a:extLst>
          </p:cNvPr>
          <p:cNvSpPr/>
          <p:nvPr/>
        </p:nvSpPr>
        <p:spPr>
          <a:xfrm>
            <a:off x="6304231" y="1399339"/>
            <a:ext cx="1446175" cy="338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95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55F731-17F6-C7B4-935F-2C98851A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79" y="1017990"/>
            <a:ext cx="9007236" cy="55384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F971789-1714-0E71-50FB-4B52863C50CC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51200F-9DA7-C682-B3AA-785E963E2D4B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8730FF0-86D8-7286-F417-1B652A55FA24}"/>
              </a:ext>
            </a:extLst>
          </p:cNvPr>
          <p:cNvCxnSpPr>
            <a:cxnSpLocks/>
          </p:cNvCxnSpPr>
          <p:nvPr/>
        </p:nvCxnSpPr>
        <p:spPr>
          <a:xfrm flipV="1">
            <a:off x="6204738" y="1361872"/>
            <a:ext cx="3406189" cy="178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0327235-61D3-E332-1F22-F754FA957086}"/>
              </a:ext>
            </a:extLst>
          </p:cNvPr>
          <p:cNvSpPr txBox="1"/>
          <p:nvPr/>
        </p:nvSpPr>
        <p:spPr>
          <a:xfrm>
            <a:off x="9461769" y="625440"/>
            <a:ext cx="273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Higher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number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proteins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/NM and </a:t>
            </a:r>
            <a:r>
              <a:rPr lang="es-ES" b="1" dirty="0" err="1">
                <a:solidFill>
                  <a:srgbClr val="002060"/>
                </a:solidFill>
              </a:rPr>
              <a:t>AMinf</a:t>
            </a:r>
            <a:r>
              <a:rPr lang="es-ES" b="1" dirty="0">
                <a:solidFill>
                  <a:srgbClr val="002060"/>
                </a:solidFill>
              </a:rPr>
              <a:t>/AM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5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F5DC63-F3F7-E810-B2E8-744DB03B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56" y="624723"/>
            <a:ext cx="6507905" cy="57598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E142DCC-F1E3-BD03-AE67-4F1120E7D94D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869DDF-5ADF-4598-C90D-274042D19FDC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p&lt;0.05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36A8AE-7953-661C-9E79-13D68914518F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7C50280-6896-0848-D3A5-238B1C3E05C8}"/>
              </a:ext>
            </a:extLst>
          </p:cNvPr>
          <p:cNvSpPr txBox="1"/>
          <p:nvPr/>
        </p:nvSpPr>
        <p:spPr>
          <a:xfrm>
            <a:off x="8362544" y="110054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AE5255-4818-E54F-57DC-70B41D117A0E}"/>
              </a:ext>
            </a:extLst>
          </p:cNvPr>
          <p:cNvCxnSpPr>
            <a:cxnSpLocks/>
          </p:cNvCxnSpPr>
          <p:nvPr/>
        </p:nvCxnSpPr>
        <p:spPr>
          <a:xfrm flipV="1">
            <a:off x="6096000" y="2130357"/>
            <a:ext cx="3631660" cy="385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589E72-EE9C-690D-4CDC-9D42FEC1401E}"/>
              </a:ext>
            </a:extLst>
          </p:cNvPr>
          <p:cNvSpPr txBox="1"/>
          <p:nvPr/>
        </p:nvSpPr>
        <p:spPr>
          <a:xfrm>
            <a:off x="9063746" y="194569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Priming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10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45BB2B-F85F-A27F-B511-E8F3A05C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11" y="397791"/>
            <a:ext cx="6942914" cy="63506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48C89A-4E47-C3D8-820A-C5EA4E41B11D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&lt;-1.5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76E492-461A-7CEC-F173-149E984140C2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5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8EE7C5-8990-D508-3280-A071405B4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0178"/>
              </p:ext>
            </p:extLst>
          </p:nvPr>
        </p:nvGraphicFramePr>
        <p:xfrm>
          <a:off x="303178" y="880710"/>
          <a:ext cx="11585643" cy="5096580"/>
        </p:xfrm>
        <a:graphic>
          <a:graphicData uri="http://schemas.openxmlformats.org/drawingml/2006/table">
            <a:tbl>
              <a:tblPr/>
              <a:tblGrid>
                <a:gridCol w="1316934">
                  <a:extLst>
                    <a:ext uri="{9D8B030D-6E8A-4147-A177-3AD203B41FA5}">
                      <a16:colId xmlns:a16="http://schemas.microsoft.com/office/drawing/2014/main" val="3531256681"/>
                    </a:ext>
                  </a:extLst>
                </a:gridCol>
                <a:gridCol w="1399781">
                  <a:extLst>
                    <a:ext uri="{9D8B030D-6E8A-4147-A177-3AD203B41FA5}">
                      <a16:colId xmlns:a16="http://schemas.microsoft.com/office/drawing/2014/main" val="3189607699"/>
                    </a:ext>
                  </a:extLst>
                </a:gridCol>
                <a:gridCol w="1875323">
                  <a:extLst>
                    <a:ext uri="{9D8B030D-6E8A-4147-A177-3AD203B41FA5}">
                      <a16:colId xmlns:a16="http://schemas.microsoft.com/office/drawing/2014/main" val="3040661594"/>
                    </a:ext>
                  </a:extLst>
                </a:gridCol>
                <a:gridCol w="2878805">
                  <a:extLst>
                    <a:ext uri="{9D8B030D-6E8A-4147-A177-3AD203B41FA5}">
                      <a16:colId xmlns:a16="http://schemas.microsoft.com/office/drawing/2014/main" val="565464605"/>
                    </a:ext>
                  </a:extLst>
                </a:gridCol>
                <a:gridCol w="710119">
                  <a:extLst>
                    <a:ext uri="{9D8B030D-6E8A-4147-A177-3AD203B41FA5}">
                      <a16:colId xmlns:a16="http://schemas.microsoft.com/office/drawing/2014/main" val="3658326836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3735644003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10834807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7171715"/>
                    </a:ext>
                  </a:extLst>
                </a:gridCol>
                <a:gridCol w="826851">
                  <a:extLst>
                    <a:ext uri="{9D8B030D-6E8A-4147-A177-3AD203B41FA5}">
                      <a16:colId xmlns:a16="http://schemas.microsoft.com/office/drawing/2014/main" val="3314118508"/>
                    </a:ext>
                  </a:extLst>
                </a:gridCol>
              </a:tblGrid>
              <a:tr h="44940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AM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 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894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Solyc01g111980.3.1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LHT8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Lysine histidine transporter-like 8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1487457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Solyc08g081190.3.1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PIP1.5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Solute transport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plasma membrane intrinsic protein 1.5</a:t>
                      </a:r>
                      <a:endParaRPr lang="it-IT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12743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Solyc02g082950.3.1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TBL34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34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607625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Solyc10g007410.4.1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GGHA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Hydrolases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Gamma-glutamyl hydrolase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881862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Solyc07g052150.4.1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Sesquiterpene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669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Solyc08g029000.3.1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Redox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Lipoxygenase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15835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Solyc08g068710.1.1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Polyamine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Tyramine n-hydroxycinnamoyl 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86349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Solyc10g079850.2.1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AP5B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AP-5 complex subunit beta-like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50019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Solyc04g077440.4.1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Squalene epoxidase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36124"/>
                  </a:ext>
                </a:extLst>
              </a:tr>
              <a:tr h="22075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Solyc05g018300.3.1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PP2C-CNBKDP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phosphatase 2C and cyclic nucleotide-binding/kinase domain-containing protein 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54517"/>
                  </a:ext>
                </a:extLst>
              </a:tr>
              <a:tr h="44940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Solyc06g008130.4.1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PKMTs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SET-domain containing protein lysine methyltransferase 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622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Solyc04g007250.1.1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transmembrane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557180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Solyc09g011410.4.1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 ion transmembrane transporter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7803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Solyc04g005350.3.1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GR-RBP3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Glycine-rich RNA-binding protein 3, mitochondrial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87321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Solyc05g007680.1.1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A0A4S9G124_AURPU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Arabinanase/levansucrase/invertase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463432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Solyc08g079700.3.1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zf-A20/1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Zinc finger A20 and A.1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89774"/>
                  </a:ext>
                </a:extLst>
              </a:tr>
              <a:tr h="2508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Solyc03g160470.1.1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DUF3511 domain-containing protein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6" marR="7486" marT="7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521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2DF1EAE-208E-D616-C22C-8049B3094482}"/>
              </a:ext>
            </a:extLst>
          </p:cNvPr>
          <p:cNvSpPr txBox="1"/>
          <p:nvPr/>
        </p:nvSpPr>
        <p:spPr>
          <a:xfrm>
            <a:off x="1984442" y="188925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Phosphorylated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1140132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BC5A10-CD6D-6D1A-0F2E-8788F052A835}"/>
              </a:ext>
            </a:extLst>
          </p:cNvPr>
          <p:cNvSpPr txBox="1"/>
          <p:nvPr/>
        </p:nvSpPr>
        <p:spPr>
          <a:xfrm>
            <a:off x="4285642" y="252553"/>
            <a:ext cx="362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ENRICHMENT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BFC5F5-F35C-46B0-F2F8-DB581E72003E}"/>
              </a:ext>
            </a:extLst>
          </p:cNvPr>
          <p:cNvSpPr txBox="1"/>
          <p:nvPr/>
        </p:nvSpPr>
        <p:spPr>
          <a:xfrm>
            <a:off x="1634246" y="71421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B8D9D8B-48FF-4DEC-9921-5371F147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870406"/>
              </p:ext>
            </p:extLst>
          </p:nvPr>
        </p:nvGraphicFramePr>
        <p:xfrm>
          <a:off x="768485" y="1549633"/>
          <a:ext cx="10758791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D0B233B3-4303-8A17-A72B-248B3DB03295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FDBE873-0726-8ED9-3437-58F3F644C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96700"/>
              </p:ext>
            </p:extLst>
          </p:nvPr>
        </p:nvGraphicFramePr>
        <p:xfrm>
          <a:off x="664724" y="4484451"/>
          <a:ext cx="10499171" cy="212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6C2A8D1-FE67-E447-E5C1-16E5F354E10E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C7397-29A0-B6AB-977A-C61C8C4520D8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84A7C-EC46-EEB6-D172-454EEC68F017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06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833444" y="289792"/>
            <a:ext cx="347995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Chemicals</a:t>
            </a:r>
            <a:endParaRPr lang="es-ES" sz="2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Beneficial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microorganisms</a:t>
            </a:r>
            <a:endParaRPr lang="es-E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Volatiles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6"/>
          <p:cNvSpPr/>
          <p:nvPr/>
        </p:nvSpPr>
        <p:spPr>
          <a:xfrm>
            <a:off x="5064603" y="498419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5572355" y="20987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6039878" y="621528"/>
            <a:ext cx="37561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11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96F64412-C4BE-9C82-038A-9C931734F0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870572"/>
              </p:ext>
            </p:extLst>
          </p:nvPr>
        </p:nvGraphicFramePr>
        <p:xfrm>
          <a:off x="269132" y="291830"/>
          <a:ext cx="11653736" cy="324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9CB83F-F331-4A12-A3E9-16AF6ED142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039129"/>
              </p:ext>
            </p:extLst>
          </p:nvPr>
        </p:nvGraphicFramePr>
        <p:xfrm>
          <a:off x="703796" y="4124526"/>
          <a:ext cx="9286512" cy="127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1FE55333-A324-F3F2-C360-EC384CB90379}"/>
              </a:ext>
            </a:extLst>
          </p:cNvPr>
          <p:cNvSpPr/>
          <p:nvPr/>
        </p:nvSpPr>
        <p:spPr>
          <a:xfrm>
            <a:off x="7906357" y="313151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9736F-5E5F-E06D-E106-6A102A2A3C25}"/>
              </a:ext>
            </a:extLst>
          </p:cNvPr>
          <p:cNvSpPr txBox="1"/>
          <p:nvPr/>
        </p:nvSpPr>
        <p:spPr>
          <a:xfrm>
            <a:off x="8480694" y="261698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AEA52-71AF-81FD-7FBB-F9AC4D8CC6A6}"/>
              </a:ext>
            </a:extLst>
          </p:cNvPr>
          <p:cNvSpPr/>
          <p:nvPr/>
        </p:nvSpPr>
        <p:spPr>
          <a:xfrm>
            <a:off x="7906357" y="82532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4DA2E-E809-90EB-D466-1AD306E41A0F}"/>
              </a:ext>
            </a:extLst>
          </p:cNvPr>
          <p:cNvSpPr txBox="1"/>
          <p:nvPr/>
        </p:nvSpPr>
        <p:spPr>
          <a:xfrm>
            <a:off x="8480694" y="820114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809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9EC1428-2533-29C8-A43A-8403FBAB1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15736"/>
              </p:ext>
            </p:extLst>
          </p:nvPr>
        </p:nvGraphicFramePr>
        <p:xfrm>
          <a:off x="350196" y="1122167"/>
          <a:ext cx="11537004" cy="4029376"/>
        </p:xfrm>
        <a:graphic>
          <a:graphicData uri="http://schemas.openxmlformats.org/drawingml/2006/table">
            <a:tbl>
              <a:tblPr/>
              <a:tblGrid>
                <a:gridCol w="5354601">
                  <a:extLst>
                    <a:ext uri="{9D8B030D-6E8A-4147-A177-3AD203B41FA5}">
                      <a16:colId xmlns:a16="http://schemas.microsoft.com/office/drawing/2014/main" val="2670565832"/>
                    </a:ext>
                  </a:extLst>
                </a:gridCol>
                <a:gridCol w="962461">
                  <a:extLst>
                    <a:ext uri="{9D8B030D-6E8A-4147-A177-3AD203B41FA5}">
                      <a16:colId xmlns:a16="http://schemas.microsoft.com/office/drawing/2014/main" val="1768748118"/>
                    </a:ext>
                  </a:extLst>
                </a:gridCol>
                <a:gridCol w="1241700">
                  <a:extLst>
                    <a:ext uri="{9D8B030D-6E8A-4147-A177-3AD203B41FA5}">
                      <a16:colId xmlns:a16="http://schemas.microsoft.com/office/drawing/2014/main" val="762400857"/>
                    </a:ext>
                  </a:extLst>
                </a:gridCol>
                <a:gridCol w="1257358">
                  <a:extLst>
                    <a:ext uri="{9D8B030D-6E8A-4147-A177-3AD203B41FA5}">
                      <a16:colId xmlns:a16="http://schemas.microsoft.com/office/drawing/2014/main" val="1826534424"/>
                    </a:ext>
                  </a:extLst>
                </a:gridCol>
                <a:gridCol w="1447867">
                  <a:extLst>
                    <a:ext uri="{9D8B030D-6E8A-4147-A177-3AD203B41FA5}">
                      <a16:colId xmlns:a16="http://schemas.microsoft.com/office/drawing/2014/main" val="3926467284"/>
                    </a:ext>
                  </a:extLst>
                </a:gridCol>
                <a:gridCol w="1273017">
                  <a:extLst>
                    <a:ext uri="{9D8B030D-6E8A-4147-A177-3AD203B41FA5}">
                      <a16:colId xmlns:a16="http://schemas.microsoft.com/office/drawing/2014/main" val="2558892263"/>
                    </a:ext>
                  </a:extLst>
                </a:gridCol>
              </a:tblGrid>
              <a:tr h="22228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1" i="0" u="none" strike="noStrike" dirty="0" err="1">
                          <a:effectLst/>
                          <a:latin typeface="Arial" panose="020B0604020202020204" pitchFamily="34" charset="0"/>
                        </a:rPr>
                        <a:t>Fuction</a:t>
                      </a:r>
                      <a:endParaRPr lang="en-GB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AMinf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NMinf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1895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PROTEIN BIOSYNTHESIS (PB)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5675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RIBOSOME BIOGENESIS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4628877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9772020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LARGE RIBOSOMAL SUBUNIT (LSU).LSU PROTEOME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36324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62916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PB. SMALL RIBOSOMAL SUBUNIT (SSU).SSU PROTEOME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263578"/>
                  </a:ext>
                </a:extLst>
              </a:tr>
              <a:tr h="2437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HOMEOSTASIS.UBIQUITIN-PROTEASOME SYSTEM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29703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METABOLISM.SUCROSE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968647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5414629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METABOLISM.CHLOROPHYLL METABOLISM</a:t>
                      </a:r>
                      <a:endParaRPr lang="en-GB" sz="24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150905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CH-CH GROUP OF DONOR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65039"/>
                  </a:ext>
                </a:extLst>
              </a:tr>
              <a:tr h="24898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EPIGENETIC STATE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5146550"/>
                  </a:ext>
                </a:extLst>
              </a:tr>
              <a:tr h="1717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ORGANISATION. DNA METHYLATION REGULATION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565564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BIOSYNTHESIS.ORGANELLE MACHINERY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741538"/>
                  </a:ext>
                </a:extLst>
              </a:tr>
              <a:tr h="2222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HYDROLASES. GLYCOSYLASE</a:t>
                      </a:r>
                      <a:endParaRPr lang="en-GB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96" marR="7996" marT="799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42198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6620B066-F39F-6ACF-4EB2-1917244A9242}"/>
              </a:ext>
            </a:extLst>
          </p:cNvPr>
          <p:cNvSpPr txBox="1"/>
          <p:nvPr/>
        </p:nvSpPr>
        <p:spPr>
          <a:xfrm>
            <a:off x="309506" y="308391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Enritchment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24E8F5A-6993-2C81-A7E2-B0B7425CFDC5}"/>
              </a:ext>
            </a:extLst>
          </p:cNvPr>
          <p:cNvSpPr/>
          <p:nvPr/>
        </p:nvSpPr>
        <p:spPr>
          <a:xfrm>
            <a:off x="8303404" y="77519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6D5AD-B5F4-350D-1A19-6DE20E4B8F36}"/>
              </a:ext>
            </a:extLst>
          </p:cNvPr>
          <p:cNvSpPr txBox="1"/>
          <p:nvPr/>
        </p:nvSpPr>
        <p:spPr>
          <a:xfrm>
            <a:off x="8903071" y="37790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FE4971-6AED-3FFB-0952-EC9362562897}"/>
              </a:ext>
            </a:extLst>
          </p:cNvPr>
          <p:cNvSpPr/>
          <p:nvPr/>
        </p:nvSpPr>
        <p:spPr>
          <a:xfrm>
            <a:off x="8316971" y="539224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3122F9-5FF9-4DC9-EC35-5028D606DD7B}"/>
              </a:ext>
            </a:extLst>
          </p:cNvPr>
          <p:cNvSpPr txBox="1"/>
          <p:nvPr/>
        </p:nvSpPr>
        <p:spPr>
          <a:xfrm>
            <a:off x="8948104" y="528069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4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284439" y="311625"/>
            <a:ext cx="415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PROTEOMICS (Pro)</a:t>
            </a:r>
          </a:p>
        </p:txBody>
      </p:sp>
      <p:sp>
        <p:nvSpPr>
          <p:cNvPr id="5" name="CuadroTexto 4">
            <a:hlinkClick r:id="rId2"/>
            <a:extLst>
              <a:ext uri="{FF2B5EF4-FFF2-40B4-BE49-F238E27FC236}">
                <a16:creationId xmlns:a16="http://schemas.microsoft.com/office/drawing/2014/main" id="{0091793E-4DD5-A6B6-65DE-31E4E059F4FD}"/>
              </a:ext>
            </a:extLst>
          </p:cNvPr>
          <p:cNvSpPr txBox="1"/>
          <p:nvPr/>
        </p:nvSpPr>
        <p:spPr>
          <a:xfrm>
            <a:off x="1020810" y="276867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DEPs</a:t>
            </a:r>
            <a:r>
              <a:rPr lang="en-GB" sz="1400" u="sng" dirty="0">
                <a:solidFill>
                  <a:schemeClr val="accent1"/>
                </a:solidFill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https://github.com/NIB-SI/UJI-Omics-phd/blob/main/_I_UJI-Omics-phd/_S_multiOmicsIntegra/_A_04_EnrichmentProteomics-R/PROTEOMICS/output/GSEA_few-cols%20(proteomics).xlsx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73B8A8E-4D62-0B2C-3149-DE15F9CFED46}"/>
              </a:ext>
            </a:extLst>
          </p:cNvPr>
          <p:cNvSpPr txBox="1"/>
          <p:nvPr/>
        </p:nvSpPr>
        <p:spPr>
          <a:xfrm>
            <a:off x="1020810" y="3914825"/>
            <a:ext cx="112611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Table enrichment</a:t>
            </a:r>
            <a:r>
              <a:rPr lang="en-GB" sz="1400" u="sng" dirty="0">
                <a:solidFill>
                  <a:srgbClr val="0070C0"/>
                </a:solidFill>
              </a:rPr>
              <a:t>: </a:t>
            </a:r>
            <a:r>
              <a:rPr lang="en-GB" sz="1400" u="sng" dirty="0">
                <a:solidFill>
                  <a:srgbClr val="0070C0"/>
                </a:solidFill>
                <a:hlinkClick r:id="rId4"/>
              </a:rPr>
              <a:t>https://github.com/NIB-SI/UJI-Omics-phd/blob/main/_I_UJI-Omics-phd/_S_multiOmicsIntegra/_A_04_EnrichmentProteomics-R/PROTEOMICS/output/DEP%20for%20network_proteomics.xlsx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A1EDDF-AB82-2D25-376C-12934DBEC593}"/>
              </a:ext>
            </a:extLst>
          </p:cNvPr>
          <p:cNvSpPr txBox="1"/>
          <p:nvPr/>
        </p:nvSpPr>
        <p:spPr>
          <a:xfrm>
            <a:off x="1020810" y="1469475"/>
            <a:ext cx="10150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0070C0"/>
                </a:solidFill>
              </a:rPr>
              <a:t>HTML DEPs</a:t>
            </a:r>
            <a:r>
              <a:rPr lang="en-GB" sz="1400" b="1" u="sng" dirty="0">
                <a:solidFill>
                  <a:srgbClr val="0070C0"/>
                </a:solidFill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u="sng" dirty="0">
                <a:solidFill>
                  <a:schemeClr val="accent1"/>
                </a:solidFill>
              </a:rPr>
              <a:t>://github.com/NIB-SI/UJI-Omics-phd/blob/main/_I_UJI-Omics-phd/_S_multiOmicsIntegra/_A_04_EnrichmentProteomics-R/PROTEOMICS/Scripts/01_DEP-DE-proteomics_modified-for-Maria.html</a:t>
            </a:r>
          </a:p>
        </p:txBody>
      </p:sp>
    </p:spTree>
    <p:extLst>
      <p:ext uri="{BB962C8B-B14F-4D97-AF65-F5344CB8AC3E}">
        <p14:creationId xmlns:p14="http://schemas.microsoft.com/office/powerpoint/2010/main" val="119280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BC2D2C-DE90-1A93-F2C8-E70B8A8A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97" y="751681"/>
            <a:ext cx="7267139" cy="568962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F4A851E-2823-7D2D-D244-D0E5AD0C5803}"/>
              </a:ext>
            </a:extLst>
          </p:cNvPr>
          <p:cNvCxnSpPr>
            <a:cxnSpLocks/>
          </p:cNvCxnSpPr>
          <p:nvPr/>
        </p:nvCxnSpPr>
        <p:spPr>
          <a:xfrm>
            <a:off x="7208195" y="5214025"/>
            <a:ext cx="1964988" cy="4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8240EDA-EB5B-E648-A4F8-A48612B23176}"/>
              </a:ext>
            </a:extLst>
          </p:cNvPr>
          <p:cNvSpPr txBox="1"/>
          <p:nvPr/>
        </p:nvSpPr>
        <p:spPr>
          <a:xfrm>
            <a:off x="8753935" y="573341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Symbiosis</a:t>
            </a:r>
            <a:r>
              <a:rPr lang="es-ES" sz="2000" b="1" dirty="0">
                <a:solidFill>
                  <a:srgbClr val="002060"/>
                </a:solidFill>
              </a:rPr>
              <a:t> has a </a:t>
            </a:r>
            <a:r>
              <a:rPr lang="es-ES" sz="2000" b="1" dirty="0" err="1">
                <a:solidFill>
                  <a:srgbClr val="002060"/>
                </a:solidFill>
              </a:rPr>
              <a:t>huge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proteome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796902-B8E3-EA2A-6B25-4E18C4C64815}"/>
              </a:ext>
            </a:extLst>
          </p:cNvPr>
          <p:cNvSpPr txBox="1"/>
          <p:nvPr/>
        </p:nvSpPr>
        <p:spPr>
          <a:xfrm>
            <a:off x="3720941" y="185864"/>
            <a:ext cx="517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EA976-F0A5-A6AE-2A24-65D4BBF51FE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542DCB5-8E0D-CFCC-1AC3-F27C90531995}"/>
              </a:ext>
            </a:extLst>
          </p:cNvPr>
          <p:cNvCxnSpPr>
            <a:cxnSpLocks/>
          </p:cNvCxnSpPr>
          <p:nvPr/>
        </p:nvCxnSpPr>
        <p:spPr>
          <a:xfrm flipV="1">
            <a:off x="8020138" y="2179039"/>
            <a:ext cx="1351502" cy="160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50A2321-234E-7BF2-241E-9412BBA4E5C4}"/>
              </a:ext>
            </a:extLst>
          </p:cNvPr>
          <p:cNvSpPr txBox="1"/>
          <p:nvPr/>
        </p:nvSpPr>
        <p:spPr>
          <a:xfrm>
            <a:off x="8547225" y="1235457"/>
            <a:ext cx="295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Infected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the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same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4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80AECB-CCF2-A1E3-9EF1-2AB44204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0" y="955216"/>
            <a:ext cx="8636365" cy="536776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7AC50A-F233-3677-DC91-4B97597ED995}"/>
              </a:ext>
            </a:extLst>
          </p:cNvPr>
          <p:cNvSpPr/>
          <p:nvPr/>
        </p:nvSpPr>
        <p:spPr>
          <a:xfrm>
            <a:off x="1981200" y="4182894"/>
            <a:ext cx="1689367" cy="612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E57BB8-2C7B-FBDA-6E4A-8547C62AE0E5}"/>
              </a:ext>
            </a:extLst>
          </p:cNvPr>
          <p:cNvSpPr/>
          <p:nvPr/>
        </p:nvSpPr>
        <p:spPr>
          <a:xfrm>
            <a:off x="6692630" y="5583729"/>
            <a:ext cx="1669916" cy="2626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FF2DB2-AC2E-6971-0A08-39E09421DBEA}"/>
              </a:ext>
            </a:extLst>
          </p:cNvPr>
          <p:cNvSpPr/>
          <p:nvPr/>
        </p:nvSpPr>
        <p:spPr>
          <a:xfrm>
            <a:off x="6692630" y="5902783"/>
            <a:ext cx="1669916" cy="2476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06740B-BCBD-C4E0-C0C2-1D5BCFFA5C4D}"/>
              </a:ext>
            </a:extLst>
          </p:cNvPr>
          <p:cNvSpPr txBox="1"/>
          <p:nvPr/>
        </p:nvSpPr>
        <p:spPr>
          <a:xfrm>
            <a:off x="6838550" y="6385250"/>
            <a:ext cx="152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33980A4-E1F2-ABCB-1169-207216E48BDC}"/>
              </a:ext>
            </a:extLst>
          </p:cNvPr>
          <p:cNvCxnSpPr>
            <a:cxnSpLocks/>
          </p:cNvCxnSpPr>
          <p:nvPr/>
        </p:nvCxnSpPr>
        <p:spPr>
          <a:xfrm flipV="1">
            <a:off x="2898846" y="5019472"/>
            <a:ext cx="0" cy="137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A29FF-F574-D82E-5BB7-86D3E7680813}"/>
              </a:ext>
            </a:extLst>
          </p:cNvPr>
          <p:cNvSpPr txBox="1"/>
          <p:nvPr/>
        </p:nvSpPr>
        <p:spPr>
          <a:xfrm>
            <a:off x="2550268" y="6338642"/>
            <a:ext cx="290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Induced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resistance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A3F894-B993-7799-1C99-50494487A847}"/>
              </a:ext>
            </a:extLst>
          </p:cNvPr>
          <p:cNvCxnSpPr>
            <a:cxnSpLocks/>
          </p:cNvCxnSpPr>
          <p:nvPr/>
        </p:nvCxnSpPr>
        <p:spPr>
          <a:xfrm flipV="1">
            <a:off x="7603791" y="6140583"/>
            <a:ext cx="0" cy="36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0493554-B094-F403-940E-5367E3D32E34}"/>
              </a:ext>
            </a:extLst>
          </p:cNvPr>
          <p:cNvCxnSpPr>
            <a:cxnSpLocks/>
          </p:cNvCxnSpPr>
          <p:nvPr/>
        </p:nvCxnSpPr>
        <p:spPr>
          <a:xfrm>
            <a:off x="8443609" y="1624519"/>
            <a:ext cx="2123872" cy="46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0E29F3-844F-668F-1723-2E92053FC4FE}"/>
              </a:ext>
            </a:extLst>
          </p:cNvPr>
          <p:cNvSpPr txBox="1"/>
          <p:nvPr/>
        </p:nvSpPr>
        <p:spPr>
          <a:xfrm>
            <a:off x="10123250" y="2299085"/>
            <a:ext cx="196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Symbiosis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also</a:t>
            </a:r>
            <a:r>
              <a:rPr lang="es-ES" b="1" dirty="0">
                <a:solidFill>
                  <a:srgbClr val="002060"/>
                </a:solidFill>
              </a:rPr>
              <a:t> has a </a:t>
            </a:r>
            <a:r>
              <a:rPr lang="es-ES" b="1" dirty="0" err="1">
                <a:solidFill>
                  <a:srgbClr val="002060"/>
                </a:solidFill>
              </a:rPr>
              <a:t>huge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impact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on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proteome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965652-8CDF-EE0B-25C4-7340503FAC9C}"/>
              </a:ext>
            </a:extLst>
          </p:cNvPr>
          <p:cNvSpPr txBox="1"/>
          <p:nvPr/>
        </p:nvSpPr>
        <p:spPr>
          <a:xfrm>
            <a:off x="4402200" y="84998"/>
            <a:ext cx="441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WITH CLUSTERING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33B471-7022-6E4A-B0DB-B29AA1B62229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800629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F32C51E-27F6-A825-BF1A-B9AE73EDA67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DA5BBA-0383-585D-F11C-32BF63DA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88" y="1284050"/>
            <a:ext cx="5573910" cy="472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54F08D5-8A41-F40E-BDA2-1E27CA8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1" y="1284050"/>
            <a:ext cx="5466945" cy="47276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711907-188F-889E-096F-F8A3B9FAA56B}"/>
              </a:ext>
            </a:extLst>
          </p:cNvPr>
          <p:cNvSpPr txBox="1"/>
          <p:nvPr/>
        </p:nvSpPr>
        <p:spPr>
          <a:xfrm>
            <a:off x="4839622" y="197519"/>
            <a:ext cx="359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VOLCANO PLOTS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CDB3E7-51DE-DD06-8A3E-86B2F84E5035}"/>
              </a:ext>
            </a:extLst>
          </p:cNvPr>
          <p:cNvSpPr txBox="1"/>
          <p:nvPr/>
        </p:nvSpPr>
        <p:spPr>
          <a:xfrm>
            <a:off x="7341141" y="428351"/>
            <a:ext cx="433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Candidates </a:t>
            </a:r>
            <a:r>
              <a:rPr lang="es-ES" b="1" dirty="0" err="1">
                <a:solidFill>
                  <a:srgbClr val="002060"/>
                </a:solidFill>
              </a:rPr>
              <a:t>for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explaining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enhanced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resistance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52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F7F930-8A2A-BA8D-2964-46D551266994}"/>
              </a:ext>
            </a:extLst>
          </p:cNvPr>
          <p:cNvSpPr txBox="1"/>
          <p:nvPr/>
        </p:nvSpPr>
        <p:spPr>
          <a:xfrm>
            <a:off x="2186698" y="281736"/>
            <a:ext cx="887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UPREGULATED PROTEINS WITH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&gt;1.5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&gt;0.05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90D528-DD8F-AC00-747F-A1DB168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" y="1320178"/>
            <a:ext cx="7912944" cy="47985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6E833A-B4EA-F4E1-6036-04624B58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005" y="5359069"/>
            <a:ext cx="3481995" cy="6354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B2D37B-842B-42C0-88EA-C9F2E223B641}"/>
              </a:ext>
            </a:extLst>
          </p:cNvPr>
          <p:cNvSpPr txBox="1"/>
          <p:nvPr/>
        </p:nvSpPr>
        <p:spPr>
          <a:xfrm>
            <a:off x="8710005" y="5082070"/>
            <a:ext cx="3703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u="none" strike="noStrike" dirty="0">
                <a:solidFill>
                  <a:srgbClr val="007398"/>
                </a:solidFill>
                <a:effectLst/>
                <a:latin typeface="NexusSans"/>
                <a:hlinkClick r:id="rId4" tooltip="Persistent link using digital object identifier"/>
              </a:rPr>
              <a:t>https://doi.org/10.1016/S1369-5266(00)00193-X</a:t>
            </a:r>
            <a:endParaRPr lang="en-GB" sz="1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1550A00-5179-673B-C171-6FB3DD39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39" y="2336667"/>
            <a:ext cx="4795836" cy="129063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BE6AD46-C520-AD22-811C-A471B56C4BA6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2490281"/>
            <a:ext cx="3064212" cy="24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1229FA4-5DFA-7BB5-B89D-917E9360F120}"/>
              </a:ext>
            </a:extLst>
          </p:cNvPr>
          <p:cNvSpPr txBox="1"/>
          <p:nvPr/>
        </p:nvSpPr>
        <p:spPr>
          <a:xfrm>
            <a:off x="10376169" y="3245692"/>
            <a:ext cx="1815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>
                <a:solidFill>
                  <a:srgbClr val="FF0000"/>
                </a:solidFill>
              </a:rPr>
              <a:t>Starch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is</a:t>
            </a:r>
            <a:r>
              <a:rPr lang="es-ES" b="1" u="sng" dirty="0">
                <a:solidFill>
                  <a:srgbClr val="FF0000"/>
                </a:solidFill>
              </a:rPr>
              <a:t> </a:t>
            </a:r>
            <a:r>
              <a:rPr lang="es-ES" b="1" u="sng" dirty="0" err="1">
                <a:solidFill>
                  <a:srgbClr val="FF0000"/>
                </a:solidFill>
              </a:rPr>
              <a:t>involved</a:t>
            </a:r>
            <a:r>
              <a:rPr lang="es-ES" b="1" u="sng" dirty="0">
                <a:solidFill>
                  <a:srgbClr val="FF0000"/>
                </a:solidFill>
              </a:rPr>
              <a:t>  in callose </a:t>
            </a:r>
            <a:r>
              <a:rPr lang="es-ES" b="1" u="sng" dirty="0" err="1">
                <a:solidFill>
                  <a:srgbClr val="FF0000"/>
                </a:solidFill>
              </a:rPr>
              <a:t>accumulation</a:t>
            </a:r>
            <a:r>
              <a:rPr lang="es-ES" b="1" u="sng" dirty="0">
                <a:solidFill>
                  <a:srgbClr val="FF0000"/>
                </a:solidFill>
              </a:rPr>
              <a:t> in MIR</a:t>
            </a:r>
            <a:endParaRPr lang="en-GB" b="1" u="sng" dirty="0">
              <a:solidFill>
                <a:srgbClr val="FF0000"/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B84F53F-46EF-E217-FFE2-7C593A459622}"/>
              </a:ext>
            </a:extLst>
          </p:cNvPr>
          <p:cNvCxnSpPr>
            <a:cxnSpLocks/>
          </p:cNvCxnSpPr>
          <p:nvPr/>
        </p:nvCxnSpPr>
        <p:spPr>
          <a:xfrm flipH="1" flipV="1">
            <a:off x="4124528" y="4342408"/>
            <a:ext cx="4221804" cy="101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17CC2A8-FEDF-C94E-12D1-A49E70CC2688}"/>
              </a:ext>
            </a:extLst>
          </p:cNvPr>
          <p:cNvCxnSpPr>
            <a:cxnSpLocks/>
          </p:cNvCxnSpPr>
          <p:nvPr/>
        </p:nvCxnSpPr>
        <p:spPr>
          <a:xfrm flipH="1">
            <a:off x="4328809" y="5511469"/>
            <a:ext cx="4169923" cy="2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9EEFC9-7D63-4B28-FD67-178E0F272F9B}"/>
              </a:ext>
            </a:extLst>
          </p:cNvPr>
          <p:cNvSpPr txBox="1"/>
          <p:nvPr/>
        </p:nvSpPr>
        <p:spPr>
          <a:xfrm>
            <a:off x="8959175" y="2182504"/>
            <a:ext cx="1935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10.1093/</a:t>
            </a:r>
            <a:r>
              <a:rPr lang="en-GB" sz="1400" b="0" i="0" u="sng" dirty="0" err="1">
                <a:solidFill>
                  <a:srgbClr val="205493"/>
                </a:solidFill>
                <a:effectLst/>
                <a:latin typeface="Helvetica Neue"/>
                <a:hlinkClick r:id="rId6"/>
              </a:rPr>
              <a:t>jxb</a:t>
            </a:r>
            <a:r>
              <a:rPr lang="en-GB" sz="1400" b="0" i="0" u="sng" dirty="0">
                <a:solidFill>
                  <a:srgbClr val="205493"/>
                </a:solidFill>
                <a:effectLst/>
                <a:latin typeface="Helvetica Neue"/>
                <a:hlinkClick r:id="rId6"/>
              </a:rPr>
              <a:t>/eraa030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7167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01379D-C53D-C469-BF2F-8D54C936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47" y="767004"/>
            <a:ext cx="6568906" cy="58139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56FB7-D6D3-AFE6-DE81-AC49C9E001F5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upregulated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B97B03-D863-4FBA-5916-59A597623017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A111A65-1C9E-67E7-4921-E83296C067B0}"/>
              </a:ext>
            </a:extLst>
          </p:cNvPr>
          <p:cNvCxnSpPr>
            <a:cxnSpLocks/>
          </p:cNvCxnSpPr>
          <p:nvPr/>
        </p:nvCxnSpPr>
        <p:spPr>
          <a:xfrm flipV="1">
            <a:off x="5208110" y="1342417"/>
            <a:ext cx="3352230" cy="59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7056006C-3E09-BD75-4671-8B6CC4D93AD7}"/>
              </a:ext>
            </a:extLst>
          </p:cNvPr>
          <p:cNvSpPr txBox="1"/>
          <p:nvPr/>
        </p:nvSpPr>
        <p:spPr>
          <a:xfrm>
            <a:off x="7890803" y="1157751"/>
            <a:ext cx="27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MIR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993088-E03B-8950-6CE9-902BCB9776D0}"/>
              </a:ext>
            </a:extLst>
          </p:cNvPr>
          <p:cNvCxnSpPr>
            <a:cxnSpLocks/>
          </p:cNvCxnSpPr>
          <p:nvPr/>
        </p:nvCxnSpPr>
        <p:spPr>
          <a:xfrm flipV="1">
            <a:off x="7675123" y="1494817"/>
            <a:ext cx="1037617" cy="54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1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8D827BA-CF8E-5BEA-BD67-561D50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2" y="783681"/>
            <a:ext cx="6693136" cy="57823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3019C3-B4C2-642F-CFCC-0CEBF9CAC341}"/>
              </a:ext>
            </a:extLst>
          </p:cNvPr>
          <p:cNvSpPr txBox="1"/>
          <p:nvPr/>
        </p:nvSpPr>
        <p:spPr>
          <a:xfrm>
            <a:off x="2140084" y="163058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Venn diagram </a:t>
            </a:r>
            <a:r>
              <a:rPr lang="en-GB" sz="2400" b="1" u="sng" dirty="0">
                <a:solidFill>
                  <a:srgbClr val="FF0000"/>
                </a:solidFill>
              </a:rPr>
              <a:t>downregulated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proteins using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&lt;-1 p&lt;0.05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353F8B-33B8-13E5-102A-E3418027C1CF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393610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723353-505B-CDA9-BBB4-282BC73F6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75532"/>
              </p:ext>
            </p:extLst>
          </p:nvPr>
        </p:nvGraphicFramePr>
        <p:xfrm>
          <a:off x="267506" y="802532"/>
          <a:ext cx="11656988" cy="4953008"/>
        </p:xfrm>
        <a:graphic>
          <a:graphicData uri="http://schemas.openxmlformats.org/drawingml/2006/table">
            <a:tbl>
              <a:tblPr/>
              <a:tblGrid>
                <a:gridCol w="1273501">
                  <a:extLst>
                    <a:ext uri="{9D8B030D-6E8A-4147-A177-3AD203B41FA5}">
                      <a16:colId xmlns:a16="http://schemas.microsoft.com/office/drawing/2014/main" val="2528287745"/>
                    </a:ext>
                  </a:extLst>
                </a:gridCol>
                <a:gridCol w="834473">
                  <a:extLst>
                    <a:ext uri="{9D8B030D-6E8A-4147-A177-3AD203B41FA5}">
                      <a16:colId xmlns:a16="http://schemas.microsoft.com/office/drawing/2014/main" val="3344784215"/>
                    </a:ext>
                  </a:extLst>
                </a:gridCol>
                <a:gridCol w="2147882">
                  <a:extLst>
                    <a:ext uri="{9D8B030D-6E8A-4147-A177-3AD203B41FA5}">
                      <a16:colId xmlns:a16="http://schemas.microsoft.com/office/drawing/2014/main" val="2404422025"/>
                    </a:ext>
                  </a:extLst>
                </a:gridCol>
                <a:gridCol w="3511685">
                  <a:extLst>
                    <a:ext uri="{9D8B030D-6E8A-4147-A177-3AD203B41FA5}">
                      <a16:colId xmlns:a16="http://schemas.microsoft.com/office/drawing/2014/main" val="2448352443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367770516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864428217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3187601700"/>
                    </a:ext>
                  </a:extLst>
                </a:gridCol>
                <a:gridCol w="924128">
                  <a:extLst>
                    <a:ext uri="{9D8B030D-6E8A-4147-A177-3AD203B41FA5}">
                      <a16:colId xmlns:a16="http://schemas.microsoft.com/office/drawing/2014/main" val="4272896849"/>
                    </a:ext>
                  </a:extLst>
                </a:gridCol>
                <a:gridCol w="698775">
                  <a:extLst>
                    <a:ext uri="{9D8B030D-6E8A-4147-A177-3AD203B41FA5}">
                      <a16:colId xmlns:a16="http://schemas.microsoft.com/office/drawing/2014/main" val="1616313974"/>
                    </a:ext>
                  </a:extLst>
                </a:gridCol>
              </a:tblGrid>
              <a:tr h="38301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0028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Solyc03g095810.3.1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TBL32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trichome birefringence-like 32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745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Solyc09g011860.5.1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O-FucT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GDP-fucose protein O-fucosyltransferase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1874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Solyc01g020440.3.1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RFC3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division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Replication factor C subunit 3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1476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Solyc01g099760.4.1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PSMC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26S proteasome regulatory subunit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63578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Solyc02g080570.3.1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Carbohydrate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Soluble starch synthase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0513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Solyc02g082550.3.1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- 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8338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Solyc02g091580.5.1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OP-A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homeostasis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Oligopeptidase A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8435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Solyc03g006300.3.1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Signalling peptides. NCRP (non-cysteine-rich-peptide)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684450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Solyc04g056270.4.1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ER66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2369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Solyc05g009850.4.1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GCFC2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GC-rich sequence DNA-binding factor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353451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Solyc02g085340.1.1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biosynthesis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 factor GRAS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74717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Solyc01g091350.4.1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damage response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ATP-dependent DNA helicase 2 subunit KU80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4846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Solyc05g013160.4.1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RBCMT_PEA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ribulose-1,5 bisphosphate carboxylase/oxygenase large subunit N-methyltransferase, chloroplastic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38213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Solyc08g006140.4.1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kinase domain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876766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Solyc06g009210.5.1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Ribosome biogenesis (LSU)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Ribosomal protein L19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4622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Solyc11g007200.3.1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HIPPs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Nutrient uptake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Heavy metal-associated isoprenylated plant protein 26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7905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Solyc11g006350.1.1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ATCase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Nucleotide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aspatate carbamoyltransferase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48719"/>
                  </a:ext>
                </a:extLst>
              </a:tr>
              <a:tr h="21381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Solyc10g005650.3.1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translocation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Peroxisomal targeting signal.1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8207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Solyc10g018190.2.1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2OG-FeII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2-oxoglutarate (2OG) and Fe(II)-dependent oxygenase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91" marR="7691" marT="76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18473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873275E-46E0-A370-298E-025EB18BB57D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372566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83343" y="189404"/>
            <a:ext cx="3479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Arbuscular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Mycorrhizal</a:t>
            </a:r>
            <a:r>
              <a:rPr lang="es-E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Fungi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8779589" y="189404"/>
            <a:ext cx="3282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JA-dependent responses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1247571" y="1586065"/>
            <a:ext cx="9748739" cy="4749086"/>
            <a:chOff x="354436" y="581025"/>
            <a:chExt cx="11674516" cy="6276975"/>
          </a:xfrm>
        </p:grpSpPr>
        <p:pic>
          <p:nvPicPr>
            <p:cNvPr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07319" y="755222"/>
              <a:ext cx="5121633" cy="586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6848" y="1007515"/>
              <a:ext cx="1164306" cy="830329"/>
            </a:xfrm>
            <a:prstGeom prst="rect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3" name="Google Shape;20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6" y="581025"/>
              <a:ext cx="5953125" cy="62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64186" y="1750424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11613" y="3734410"/>
              <a:ext cx="1166812" cy="100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300" y="5100557"/>
            <a:ext cx="781317" cy="715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189623">
            <a:off x="7105562" y="5203859"/>
            <a:ext cx="849270" cy="5133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9" name="Google Shape;209;p6"/>
          <p:cNvSpPr/>
          <p:nvPr/>
        </p:nvSpPr>
        <p:spPr>
          <a:xfrm>
            <a:off x="3185603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7982058" y="138516"/>
            <a:ext cx="772160" cy="64629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7665483" y="620350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Rhizophagus irregularis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8;p6">
            <a:extLst>
              <a:ext uri="{FF2B5EF4-FFF2-40B4-BE49-F238E27FC236}">
                <a16:creationId xmlns:a16="http://schemas.microsoft.com/office/drawing/2014/main" id="{B11EC901-8BB2-C1D0-DF1E-8D5F96BBCB55}"/>
              </a:ext>
            </a:extLst>
          </p:cNvPr>
          <p:cNvSpPr/>
          <p:nvPr/>
        </p:nvSpPr>
        <p:spPr>
          <a:xfrm>
            <a:off x="3563298" y="-187864"/>
            <a:ext cx="4971124" cy="1654229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F537C341-5D59-F3E9-4090-2373408FB0BE}"/>
              </a:ext>
            </a:extLst>
          </p:cNvPr>
          <p:cNvSpPr txBox="1"/>
          <p:nvPr/>
        </p:nvSpPr>
        <p:spPr>
          <a:xfrm>
            <a:off x="4053231" y="348203"/>
            <a:ext cx="375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Arial"/>
              <a:buNone/>
            </a:pPr>
            <a:r>
              <a:rPr lang="es-ES" sz="20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MYCORRHIZA-INDUCED RESISTANCE</a:t>
            </a:r>
            <a:endParaRPr sz="20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827FBB-1327-699E-DD9B-C54D2083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0922"/>
              </p:ext>
            </p:extLst>
          </p:nvPr>
        </p:nvGraphicFramePr>
        <p:xfrm>
          <a:off x="278860" y="491254"/>
          <a:ext cx="11634280" cy="5875492"/>
        </p:xfrm>
        <a:graphic>
          <a:graphicData uri="http://schemas.openxmlformats.org/drawingml/2006/table">
            <a:tbl>
              <a:tblPr/>
              <a:tblGrid>
                <a:gridCol w="1162083">
                  <a:extLst>
                    <a:ext uri="{9D8B030D-6E8A-4147-A177-3AD203B41FA5}">
                      <a16:colId xmlns:a16="http://schemas.microsoft.com/office/drawing/2014/main" val="3849278055"/>
                    </a:ext>
                  </a:extLst>
                </a:gridCol>
                <a:gridCol w="1192787">
                  <a:extLst>
                    <a:ext uri="{9D8B030D-6E8A-4147-A177-3AD203B41FA5}">
                      <a16:colId xmlns:a16="http://schemas.microsoft.com/office/drawing/2014/main" val="2945212766"/>
                    </a:ext>
                  </a:extLst>
                </a:gridCol>
                <a:gridCol w="1340461">
                  <a:extLst>
                    <a:ext uri="{9D8B030D-6E8A-4147-A177-3AD203B41FA5}">
                      <a16:colId xmlns:a16="http://schemas.microsoft.com/office/drawing/2014/main" val="3119797663"/>
                    </a:ext>
                  </a:extLst>
                </a:gridCol>
                <a:gridCol w="4387489">
                  <a:extLst>
                    <a:ext uri="{9D8B030D-6E8A-4147-A177-3AD203B41FA5}">
                      <a16:colId xmlns:a16="http://schemas.microsoft.com/office/drawing/2014/main" val="2850854276"/>
                    </a:ext>
                  </a:extLst>
                </a:gridCol>
                <a:gridCol w="539225">
                  <a:extLst>
                    <a:ext uri="{9D8B030D-6E8A-4147-A177-3AD203B41FA5}">
                      <a16:colId xmlns:a16="http://schemas.microsoft.com/office/drawing/2014/main" val="4028617441"/>
                    </a:ext>
                  </a:extLst>
                </a:gridCol>
                <a:gridCol w="695671">
                  <a:extLst>
                    <a:ext uri="{9D8B030D-6E8A-4147-A177-3AD203B41FA5}">
                      <a16:colId xmlns:a16="http://schemas.microsoft.com/office/drawing/2014/main" val="1042819430"/>
                    </a:ext>
                  </a:extLst>
                </a:gridCol>
                <a:gridCol w="704444">
                  <a:extLst>
                    <a:ext uri="{9D8B030D-6E8A-4147-A177-3AD203B41FA5}">
                      <a16:colId xmlns:a16="http://schemas.microsoft.com/office/drawing/2014/main" val="1889289064"/>
                    </a:ext>
                  </a:extLst>
                </a:gridCol>
                <a:gridCol w="898904">
                  <a:extLst>
                    <a:ext uri="{9D8B030D-6E8A-4147-A177-3AD203B41FA5}">
                      <a16:colId xmlns:a16="http://schemas.microsoft.com/office/drawing/2014/main" val="3141116377"/>
                    </a:ext>
                  </a:extLst>
                </a:gridCol>
                <a:gridCol w="713216">
                  <a:extLst>
                    <a:ext uri="{9D8B030D-6E8A-4147-A177-3AD203B41FA5}">
                      <a16:colId xmlns:a16="http://schemas.microsoft.com/office/drawing/2014/main" val="1445839516"/>
                    </a:ext>
                  </a:extLst>
                </a:gridCol>
              </a:tblGrid>
              <a:tr h="24695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Shortname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 NM inf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8472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Solyc02g014530.4.1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GDPDL6-l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glycerophosphodiester phosphodiesterase GDPDL6-like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413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Solyc02g071685.2.1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GDSL esterase/lipase At1g29670-like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611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Solyc02g072270.3.1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Znf_RING/FYVE/PHD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RING/FYVE/PHD zinc finger superfamily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04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Solyc03g096600.1.1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01046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Solyc04g076830.4.1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Phosphoglycerate mutase-like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88526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Solyc03g111650.4.1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PPRa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protein, chloroplastic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6309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Solyc02g086330.5.1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HEATRL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 repeat-containing protein-like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729154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Solyc07g062610.4.1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DJ-1-like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DJ-1-like protein B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102282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Solyc03g007220.3.1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RPK1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Membrane receptor-like protein.1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56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Solyc02g079250.4.1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Inositol monophosphatase family protein (3',5'-bisphosphate nucleotidase)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10087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Solyc08g006420.3.1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Nup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nucleoporin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40514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Solyc10g047320.2.1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 resistance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6799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Solyc06g053810.3.1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NTPase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p-loop containing nucleoside triphosphate hydrolases superfamily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6510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Solyc07g042030.2.1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PPRb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Pentatricopeptide repeat-containing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3783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Solyc09g064990.1.1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RLKs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assigned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Receptor-like protein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75274"/>
                  </a:ext>
                </a:extLst>
              </a:tr>
              <a:tr h="44239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Solyc03g006570.3.1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CHR28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Chromatin organisation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SNF2 domain-containing protein / helicase domain-containing protein / zinc finger protein-like protein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9900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Solyc03g120430.3.1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GLYK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Photosynthesis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D-glycerate 3-kinase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328770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Solyc06g071960.4.1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NDPK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Nucleoside diphosphate kinase 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290226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Solyc11g073010.1.1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Exo70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Vesicle trafficking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Exocyst subunit Exo70 family protein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91059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Solyc12g015910.1.1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SufE-like-1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Coenzyme metabolism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SufE-like protein chloroplastic-like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3179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Solyc08g082280.4.1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ACSL2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Ligases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chain acyl-CoA synthetase 2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40231"/>
                  </a:ext>
                </a:extLst>
              </a:tr>
              <a:tr h="2469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Solyc10g081820.3.1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DPH3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Protein biosynthesis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Exp.1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03" marR="6003" marT="60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111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99E63B66-E288-EAB0-49C1-0883D88C8959}"/>
              </a:ext>
            </a:extLst>
          </p:cNvPr>
          <p:cNvSpPr txBox="1"/>
          <p:nvPr/>
        </p:nvSpPr>
        <p:spPr>
          <a:xfrm>
            <a:off x="2074422" y="0"/>
            <a:ext cx="1011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Accumulated proteins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</p:spTree>
    <p:extLst>
      <p:ext uri="{BB962C8B-B14F-4D97-AF65-F5344CB8AC3E}">
        <p14:creationId xmlns:p14="http://schemas.microsoft.com/office/powerpoint/2010/main" val="527292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EF0580F-A663-D510-4404-6DA7749BB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67056"/>
              </p:ext>
            </p:extLst>
          </p:nvPr>
        </p:nvGraphicFramePr>
        <p:xfrm>
          <a:off x="546470" y="1381328"/>
          <a:ext cx="11301819" cy="3397445"/>
        </p:xfrm>
        <a:graphic>
          <a:graphicData uri="http://schemas.openxmlformats.org/drawingml/2006/table">
            <a:tbl>
              <a:tblPr/>
              <a:tblGrid>
                <a:gridCol w="5373427">
                  <a:extLst>
                    <a:ext uri="{9D8B030D-6E8A-4147-A177-3AD203B41FA5}">
                      <a16:colId xmlns:a16="http://schemas.microsoft.com/office/drawing/2014/main" val="3198114680"/>
                    </a:ext>
                  </a:extLst>
                </a:gridCol>
                <a:gridCol w="1135788">
                  <a:extLst>
                    <a:ext uri="{9D8B030D-6E8A-4147-A177-3AD203B41FA5}">
                      <a16:colId xmlns:a16="http://schemas.microsoft.com/office/drawing/2014/main" val="1629435285"/>
                    </a:ext>
                  </a:extLst>
                </a:gridCol>
                <a:gridCol w="1015680">
                  <a:extLst>
                    <a:ext uri="{9D8B030D-6E8A-4147-A177-3AD203B41FA5}">
                      <a16:colId xmlns:a16="http://schemas.microsoft.com/office/drawing/2014/main" val="4112188667"/>
                    </a:ext>
                  </a:extLst>
                </a:gridCol>
                <a:gridCol w="1034159">
                  <a:extLst>
                    <a:ext uri="{9D8B030D-6E8A-4147-A177-3AD203B41FA5}">
                      <a16:colId xmlns:a16="http://schemas.microsoft.com/office/drawing/2014/main" val="1953219506"/>
                    </a:ext>
                  </a:extLst>
                </a:gridCol>
                <a:gridCol w="1205795">
                  <a:extLst>
                    <a:ext uri="{9D8B030D-6E8A-4147-A177-3AD203B41FA5}">
                      <a16:colId xmlns:a16="http://schemas.microsoft.com/office/drawing/2014/main" val="1416886564"/>
                    </a:ext>
                  </a:extLst>
                </a:gridCol>
                <a:gridCol w="1536970">
                  <a:extLst>
                    <a:ext uri="{9D8B030D-6E8A-4147-A177-3AD203B41FA5}">
                      <a16:colId xmlns:a16="http://schemas.microsoft.com/office/drawing/2014/main" val="598888511"/>
                    </a:ext>
                  </a:extLst>
                </a:gridCol>
              </a:tblGrid>
              <a:tr h="26888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Fuction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38049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OXIDOREDUCTASE ACTING ON PAIRED DONOR (O2)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02049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WALL ORGANISATION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40988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TRANSFERASES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0093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76190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PROCESSING.ORGANELLE MACHINERY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05996"/>
                  </a:ext>
                </a:extLst>
              </a:tr>
              <a:tr h="27492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9035"/>
                  </a:ext>
                </a:extLst>
              </a:tr>
              <a:tr h="2764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PHOSPHORYLATION.TKL PROTEIN KINASE SUPERFAMILY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435042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ALKYL OR ARYL GROUP, OTHER THAN METHYL GROUP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79881"/>
                  </a:ext>
                </a:extLst>
              </a:tr>
              <a:tr h="49249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TRANSFERASE OF PHOSPHORUS-CONTAINING GROUP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23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89" marR="9889" marT="98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59153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24F610A-BBC0-D9E0-8AC3-E1D498C8D59C}"/>
              </a:ext>
            </a:extLst>
          </p:cNvPr>
          <p:cNvSpPr txBox="1"/>
          <p:nvPr/>
        </p:nvSpPr>
        <p:spPr>
          <a:xfrm>
            <a:off x="1929618" y="40303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Enrichment filtered by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Google Sans"/>
              </a:rPr>
              <a:t>|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&gt;1.5 (&lt;-1.5) and FDR&gt;0.5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3CC2A-AC4C-32AE-A25E-02C3C25F3FFB}"/>
              </a:ext>
            </a:extLst>
          </p:cNvPr>
          <p:cNvSpPr/>
          <p:nvPr/>
        </p:nvSpPr>
        <p:spPr>
          <a:xfrm>
            <a:off x="9417413" y="243792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6960FA-FC65-705E-D1D6-2E7579C17FA0}"/>
              </a:ext>
            </a:extLst>
          </p:cNvPr>
          <p:cNvSpPr txBox="1"/>
          <p:nvPr/>
        </p:nvSpPr>
        <p:spPr>
          <a:xfrm>
            <a:off x="10017080" y="204063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6DC585-37FD-DC82-E14D-2BF6F75C622D}"/>
              </a:ext>
            </a:extLst>
          </p:cNvPr>
          <p:cNvSpPr/>
          <p:nvPr/>
        </p:nvSpPr>
        <p:spPr>
          <a:xfrm>
            <a:off x="9430980" y="705497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27E30E-B785-D585-E8B1-13F8FA52E23C}"/>
              </a:ext>
            </a:extLst>
          </p:cNvPr>
          <p:cNvSpPr txBox="1"/>
          <p:nvPr/>
        </p:nvSpPr>
        <p:spPr>
          <a:xfrm>
            <a:off x="10062113" y="694342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120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F4EE4F-8735-58DA-535F-FA7B43D6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789899"/>
            <a:ext cx="8070699" cy="5017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EA0A0A-0324-83CD-4F15-EECB024CA86E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1D6EE7-32A4-4B3F-C22C-043064AFF7B5}"/>
              </a:ext>
            </a:extLst>
          </p:cNvPr>
          <p:cNvSpPr txBox="1"/>
          <p:nvPr/>
        </p:nvSpPr>
        <p:spPr>
          <a:xfrm>
            <a:off x="1420238" y="255391"/>
            <a:ext cx="892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Frequency plot of significant proteins between contrasts/conditions</a:t>
            </a:r>
          </a:p>
        </p:txBody>
      </p:sp>
    </p:spTree>
    <p:extLst>
      <p:ext uri="{BB962C8B-B14F-4D97-AF65-F5344CB8AC3E}">
        <p14:creationId xmlns:p14="http://schemas.microsoft.com/office/powerpoint/2010/main" val="285379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2122" y="1859339"/>
            <a:ext cx="2883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ENZYMOMICS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473101" y="2564754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4762122" y="2934086"/>
            <a:ext cx="5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Dr. Julia Pastor Fernández </a:t>
            </a:r>
            <a:endParaRPr lang="en-GB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D0F55E-4245-4424-7420-B0500DD7E9ED}"/>
              </a:ext>
            </a:extLst>
          </p:cNvPr>
          <p:cNvSpPr txBox="1"/>
          <p:nvPr/>
        </p:nvSpPr>
        <p:spPr>
          <a:xfrm>
            <a:off x="781455" y="3695714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  <a:hlinkClick r:id="rId2"/>
              </a:rPr>
              <a:t>HTML</a:t>
            </a:r>
            <a:r>
              <a:rPr lang="en-GB" u="sng" dirty="0">
                <a:solidFill>
                  <a:schemeClr val="accent1"/>
                </a:solidFill>
                <a:hlinkClick r:id="rId2"/>
              </a:rPr>
              <a:t>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https://github.com/NIB-SI/UJI-Omics-phd/blob/main/_I_UJI-Omics-phd/_S_multiOmicsIntegra/_A_07_Targeted-R/scripts/01_log2FC.html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hlinkClick r:id="rId3"/>
            <a:extLst>
              <a:ext uri="{FF2B5EF4-FFF2-40B4-BE49-F238E27FC236}">
                <a16:creationId xmlns:a16="http://schemas.microsoft.com/office/drawing/2014/main" id="{2A01FB45-B920-1252-3582-4C95B5FF02AA}"/>
              </a:ext>
            </a:extLst>
          </p:cNvPr>
          <p:cNvSpPr txBox="1"/>
          <p:nvPr/>
        </p:nvSpPr>
        <p:spPr>
          <a:xfrm>
            <a:off x="781455" y="4262630"/>
            <a:ext cx="1141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https://github.com/NIB-SI/UJI-Omics-phd/blob/main/_I_UJI-Omics-phd/_S_multiOmicsIntegra/_A_07_Targeted-R/output/Enzymes.0.05_fdr.xlsx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D83DC2-5831-7049-5B9A-CF2EA3D7CFA9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70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38E4FB-0B0C-E1B3-3CF1-CEDDB03D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4072187"/>
            <a:ext cx="10596664" cy="21116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486384" y="27826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97EB55-D6A0-F3AC-52A0-38D694D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6" y="1022800"/>
            <a:ext cx="9524087" cy="150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Enzyme</a:t>
            </a:r>
            <a:r>
              <a:rPr lang="es-ES" b="1" dirty="0"/>
              <a:t> </a:t>
            </a:r>
            <a:r>
              <a:rPr lang="es-ES" b="1" dirty="0" err="1"/>
              <a:t>levels</a:t>
            </a:r>
            <a:r>
              <a:rPr lang="es-ES" b="1" dirty="0"/>
              <a:t> 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745802" y="3659301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5E7E30-6049-776D-F136-AE607507D1A7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347E37-0A0F-04B1-1EC6-199AC98368CB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31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55CF57-9500-A2EC-1596-4C6B5B8D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30" y="452716"/>
            <a:ext cx="5215876" cy="5367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596ADD-9DAA-640E-8090-3B0DF8098BAB}"/>
              </a:ext>
            </a:extLst>
          </p:cNvPr>
          <p:cNvSpPr txBox="1"/>
          <p:nvPr/>
        </p:nvSpPr>
        <p:spPr>
          <a:xfrm>
            <a:off x="868193" y="5769300"/>
            <a:ext cx="10873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Interactive Heatmap</a:t>
            </a:r>
            <a:r>
              <a:rPr lang="en-GB" dirty="0">
                <a:solidFill>
                  <a:schemeClr val="accent1"/>
                </a:solidFill>
                <a:hlinkClick r:id="rId3"/>
              </a:rPr>
              <a:t>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https://github.com/NIB-SI/UJI-Omics-phd/blob/main/_I_UJI-Omics-phd/_S_multiOmicsIntegra/_A_07_Targeted-R/output/With%20p-adj%20fdr/Enzy24.html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9F2599-AEF7-C220-5F0C-0823AB8A05C6}"/>
              </a:ext>
            </a:extLst>
          </p:cNvPr>
          <p:cNvSpPr txBox="1"/>
          <p:nvPr/>
        </p:nvSpPr>
        <p:spPr>
          <a:xfrm>
            <a:off x="3540275" y="42260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ENZYMES WITHIN CONTRASTS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D08072-2F38-C043-52D0-3D25313233BC}"/>
              </a:ext>
            </a:extLst>
          </p:cNvPr>
          <p:cNvSpPr txBox="1"/>
          <p:nvPr/>
        </p:nvSpPr>
        <p:spPr>
          <a:xfrm>
            <a:off x="9686661" y="3204972"/>
            <a:ext cx="2344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Citrate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synthase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involved</a:t>
            </a:r>
            <a:r>
              <a:rPr lang="es-ES" b="1" dirty="0">
                <a:solidFill>
                  <a:srgbClr val="002060"/>
                </a:solidFill>
              </a:rPr>
              <a:t> in </a:t>
            </a:r>
            <a:r>
              <a:rPr lang="es-ES" b="1" dirty="0" err="1">
                <a:solidFill>
                  <a:srgbClr val="002060"/>
                </a:solidFill>
              </a:rPr>
              <a:t>biosynthesis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anthocyanins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other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secondary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endParaRPr lang="en-GB" b="1" dirty="0">
              <a:solidFill>
                <a:srgbClr val="00206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BEEECC-A31F-5796-95BA-4208CDBE6CF5}"/>
              </a:ext>
            </a:extLst>
          </p:cNvPr>
          <p:cNvCxnSpPr>
            <a:cxnSpLocks/>
          </p:cNvCxnSpPr>
          <p:nvPr/>
        </p:nvCxnSpPr>
        <p:spPr>
          <a:xfrm>
            <a:off x="5642968" y="2891681"/>
            <a:ext cx="4191696" cy="76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7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0D9698-4299-0437-C9C8-5422559C1365}"/>
              </a:ext>
            </a:extLst>
          </p:cNvPr>
          <p:cNvSpPr txBox="1"/>
          <p:nvPr/>
        </p:nvSpPr>
        <p:spPr>
          <a:xfrm>
            <a:off x="4768874" y="163679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METABOLOMICS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4393BE-817A-2823-E917-C6F51021317D}"/>
              </a:ext>
            </a:extLst>
          </p:cNvPr>
          <p:cNvSpPr txBox="1"/>
          <p:nvPr/>
        </p:nvSpPr>
        <p:spPr>
          <a:xfrm>
            <a:off x="4620310" y="2259887"/>
            <a:ext cx="402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Who </a:t>
            </a:r>
            <a:r>
              <a:rPr lang="es-ES" b="1" dirty="0" err="1"/>
              <a:t>performed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:</a:t>
            </a:r>
            <a:endParaRPr lang="en-GB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760EF-994D-28A5-F8E2-67C14F84777D}"/>
              </a:ext>
            </a:extLst>
          </p:cNvPr>
          <p:cNvSpPr txBox="1"/>
          <p:nvPr/>
        </p:nvSpPr>
        <p:spPr>
          <a:xfrm>
            <a:off x="3643441" y="2627186"/>
            <a:ext cx="512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María Manresa Grao</a:t>
            </a:r>
          </a:p>
          <a:p>
            <a:pPr algn="ctr"/>
            <a:r>
              <a:rPr lang="es-ES" b="1" dirty="0" err="1"/>
              <a:t>Plant</a:t>
            </a:r>
            <a:r>
              <a:rPr lang="es-ES" b="1" dirty="0"/>
              <a:t> </a:t>
            </a:r>
            <a:r>
              <a:rPr lang="es-ES" b="1" dirty="0" err="1"/>
              <a:t>immunity</a:t>
            </a:r>
            <a:r>
              <a:rPr lang="es-ES" b="1" dirty="0"/>
              <a:t> and </a:t>
            </a:r>
            <a:r>
              <a:rPr lang="es-ES" b="1" dirty="0" err="1"/>
              <a:t>Biochemistry</a:t>
            </a:r>
            <a:endParaRPr lang="es-ES" b="1" dirty="0"/>
          </a:p>
          <a:p>
            <a:pPr algn="ctr"/>
            <a:r>
              <a:rPr lang="es-ES" b="1" dirty="0" err="1"/>
              <a:t>Universitat</a:t>
            </a:r>
            <a:r>
              <a:rPr lang="es-ES" b="1" dirty="0"/>
              <a:t> Jaume I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AC38EE-F92E-C4B9-2788-4304D1ACD750}"/>
              </a:ext>
            </a:extLst>
          </p:cNvPr>
          <p:cNvSpPr txBox="1"/>
          <p:nvPr/>
        </p:nvSpPr>
        <p:spPr>
          <a:xfrm>
            <a:off x="690337" y="3767238"/>
            <a:ext cx="11186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2"/>
              </a:rPr>
              <a:t>HTML: 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https://github.com/NIB-SI/UJI-Omics-phd/blob/main/_I_UJI-Omics-phd/_S_multiOmicsIntegra/_A_07_Targeted-R/scripts/02_log2FC.html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6" name="CuadroTexto 5">
            <a:hlinkClick r:id="rId4"/>
            <a:extLst>
              <a:ext uri="{FF2B5EF4-FFF2-40B4-BE49-F238E27FC236}">
                <a16:creationId xmlns:a16="http://schemas.microsoft.com/office/drawing/2014/main" id="{5A509652-37E1-ADED-0F09-0F07D69657D3}"/>
              </a:ext>
            </a:extLst>
          </p:cNvPr>
          <p:cNvSpPr txBox="1"/>
          <p:nvPr/>
        </p:nvSpPr>
        <p:spPr>
          <a:xfrm>
            <a:off x="690337" y="4729558"/>
            <a:ext cx="1127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chemeClr val="accent1"/>
                </a:solidFill>
              </a:rPr>
              <a:t>TABLE </a:t>
            </a:r>
            <a:r>
              <a:rPr lang="en-GB" b="1" u="sng" dirty="0" err="1">
                <a:solidFill>
                  <a:schemeClr val="accent1"/>
                </a:solidFill>
              </a:rPr>
              <a:t>LogFC</a:t>
            </a:r>
            <a:r>
              <a:rPr lang="en-GB" b="1" u="sng" dirty="0">
                <a:solidFill>
                  <a:schemeClr val="accent1"/>
                </a:solidFill>
              </a:rPr>
              <a:t> p&lt;0.05  </a:t>
            </a:r>
            <a:r>
              <a:rPr lang="en-GB" sz="1400" u="sng" dirty="0">
                <a:solidFill>
                  <a:schemeClr val="accent1"/>
                </a:solidFill>
              </a:rPr>
              <a:t>https://github.com/NIB-SI/UJI-Omics-phd/blob/main/_I_UJI-Omics-phd/_S_multiOmicsIntegra/_A_07_Targeted-R/output/Metabol_filtered_0.05_fdr.xlsx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9F6E9B-353B-67C2-CCDD-5CB4D63D24AA}"/>
              </a:ext>
            </a:extLst>
          </p:cNvPr>
          <p:cNvSpPr txBox="1"/>
          <p:nvPr/>
        </p:nvSpPr>
        <p:spPr>
          <a:xfrm>
            <a:off x="2825291" y="2905893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6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D929AE-2FF3-37CF-9D91-69A8C1A3D3D5}"/>
              </a:ext>
            </a:extLst>
          </p:cNvPr>
          <p:cNvSpPr txBox="1"/>
          <p:nvPr/>
        </p:nvSpPr>
        <p:spPr>
          <a:xfrm>
            <a:off x="-639409" y="3542869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Welch’s t-test with </a:t>
            </a:r>
            <a:r>
              <a:rPr lang="en-GB" dirty="0" err="1">
                <a:solidFill>
                  <a:srgbClr val="2C3E50"/>
                </a:solidFill>
                <a:latin typeface="Lato" panose="020F0502020204030203" pitchFamily="34" charset="0"/>
              </a:rPr>
              <a:t>fdr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 correction</a:t>
            </a:r>
          </a:p>
          <a:p>
            <a:pPr algn="ctr"/>
            <a:r>
              <a:rPr lang="en-GB" dirty="0">
                <a:solidFill>
                  <a:srgbClr val="2C3E50"/>
                </a:solidFill>
                <a:latin typeface="Lato" panose="020F0502020204030203" pitchFamily="34" charset="0"/>
              </a:rPr>
              <a:t>t-test</a:t>
            </a:r>
            <a:endParaRPr lang="en-GB" b="0" i="0" dirty="0">
              <a:solidFill>
                <a:srgbClr val="2C3E5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652673-8C75-9B7A-2E81-FADECF00DB44}"/>
              </a:ext>
            </a:extLst>
          </p:cNvPr>
          <p:cNvSpPr txBox="1"/>
          <p:nvPr/>
        </p:nvSpPr>
        <p:spPr>
          <a:xfrm>
            <a:off x="4966964" y="60899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E84B70-7CB9-02A2-BAB5-706EA213F769}"/>
              </a:ext>
            </a:extLst>
          </p:cNvPr>
          <p:cNvSpPr txBox="1"/>
          <p:nvPr/>
        </p:nvSpPr>
        <p:spPr>
          <a:xfrm>
            <a:off x="4813940" y="3681078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5A514B-30D9-8C7B-5DF2-AD8AAF09F136}"/>
              </a:ext>
            </a:extLst>
          </p:cNvPr>
          <p:cNvSpPr txBox="1"/>
          <p:nvPr/>
        </p:nvSpPr>
        <p:spPr>
          <a:xfrm>
            <a:off x="5745803" y="585005"/>
            <a:ext cx="35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Intensity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peaks</a:t>
            </a:r>
            <a:endParaRPr lang="en-GB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00A947-191C-A7B6-E460-6980FE598C20}"/>
              </a:ext>
            </a:extLst>
          </p:cNvPr>
          <p:cNvSpPr txBox="1"/>
          <p:nvPr/>
        </p:nvSpPr>
        <p:spPr>
          <a:xfrm>
            <a:off x="5911172" y="3681078"/>
            <a:ext cx="270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LogFC</a:t>
            </a:r>
            <a:r>
              <a:rPr lang="es-ES" b="1" dirty="0"/>
              <a:t> + P-</a:t>
            </a:r>
            <a:r>
              <a:rPr lang="es-ES" b="1" dirty="0" err="1"/>
              <a:t>value</a:t>
            </a:r>
            <a:endParaRPr lang="en-GB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45EF-B165-F61A-EB22-20458B94828C}"/>
              </a:ext>
            </a:extLst>
          </p:cNvPr>
          <p:cNvSpPr txBox="1"/>
          <p:nvPr/>
        </p:nvSpPr>
        <p:spPr>
          <a:xfrm>
            <a:off x="1834034" y="6227418"/>
            <a:ext cx="243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P&lt;0.05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1C1E28-0BAB-689B-0A44-7EE27F6F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1" y="1442112"/>
            <a:ext cx="10051915" cy="18292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DEED44-C3C9-8358-73D7-A245A8B7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0" y="4327409"/>
            <a:ext cx="10051915" cy="1748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426441-0EDF-F7E6-2BDC-BDF3F93698FC}"/>
              </a:ext>
            </a:extLst>
          </p:cNvPr>
          <p:cNvSpPr txBox="1"/>
          <p:nvPr/>
        </p:nvSpPr>
        <p:spPr>
          <a:xfrm>
            <a:off x="4401878" y="54235"/>
            <a:ext cx="478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OBTAINING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AND P-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values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C4D183-A5FF-B7E9-5FC1-54902FF5EED1}"/>
              </a:ext>
            </a:extLst>
          </p:cNvPr>
          <p:cNvSpPr txBox="1"/>
          <p:nvPr/>
        </p:nvSpPr>
        <p:spPr>
          <a:xfrm>
            <a:off x="8453335" y="15861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782825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732BE3-80C8-D8D4-2E94-B549DD12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729"/>
            <a:ext cx="6656049" cy="49845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81A6C9-99F1-E86F-A5BB-64EF790EF244}"/>
              </a:ext>
            </a:extLst>
          </p:cNvPr>
          <p:cNvSpPr txBox="1"/>
          <p:nvPr/>
        </p:nvSpPr>
        <p:spPr>
          <a:xfrm>
            <a:off x="4051273" y="175415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sPLSDA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USING ALL SIGNALS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6998CA-CF25-5611-2D4D-94E0A006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63" y="1147501"/>
            <a:ext cx="5430704" cy="4821666"/>
          </a:xfrm>
          <a:prstGeom prst="rect">
            <a:avLst/>
          </a:prstGeom>
        </p:spPr>
      </p:pic>
      <p:sp>
        <p:nvSpPr>
          <p:cNvPr id="21" name="Google Shape;332;p15">
            <a:extLst>
              <a:ext uri="{FF2B5EF4-FFF2-40B4-BE49-F238E27FC236}">
                <a16:creationId xmlns:a16="http://schemas.microsoft.com/office/drawing/2014/main" id="{AE68E9A2-B280-EADA-FA58-48FF55091507}"/>
              </a:ext>
            </a:extLst>
          </p:cNvPr>
          <p:cNvSpPr/>
          <p:nvPr/>
        </p:nvSpPr>
        <p:spPr>
          <a:xfrm>
            <a:off x="5266441" y="2930611"/>
            <a:ext cx="829559" cy="4983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01BD"/>
          </a:solidFill>
          <a:ln w="12700" cap="flat" cmpd="sng">
            <a:solidFill>
              <a:srgbClr val="BE00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7;p15">
            <a:extLst>
              <a:ext uri="{FF2B5EF4-FFF2-40B4-BE49-F238E27FC236}">
                <a16:creationId xmlns:a16="http://schemas.microsoft.com/office/drawing/2014/main" id="{6C5BD4E6-B6F4-E67E-A111-823EFFEB8EA6}"/>
              </a:ext>
            </a:extLst>
          </p:cNvPr>
          <p:cNvSpPr txBox="1"/>
          <p:nvPr/>
        </p:nvSpPr>
        <p:spPr>
          <a:xfrm>
            <a:off x="3013196" y="6017063"/>
            <a:ext cx="83389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AM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plants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responds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faster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upon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1" u="none" strike="noStrike" cap="none" dirty="0" err="1">
                <a:solidFill>
                  <a:srgbClr val="002060"/>
                </a:solidFill>
                <a:sym typeface="Arial"/>
              </a:rPr>
              <a:t>Botrytis</a:t>
            </a:r>
            <a:r>
              <a:rPr lang="es-ES" sz="2400" b="1" i="0" u="none" strike="noStrike" cap="none" dirty="0">
                <a:solidFill>
                  <a:srgbClr val="002060"/>
                </a:solidFill>
                <a:sym typeface="Arial"/>
              </a:rPr>
              <a:t> </a:t>
            </a:r>
            <a:r>
              <a:rPr lang="es-ES" sz="2400" b="1" i="0" u="none" strike="noStrike" cap="none" dirty="0" err="1">
                <a:solidFill>
                  <a:srgbClr val="002060"/>
                </a:solidFill>
                <a:sym typeface="Arial"/>
              </a:rPr>
              <a:t>infection</a:t>
            </a:r>
            <a:endParaRPr sz="1400" b="0" i="0" u="none" strike="noStrike" cap="none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EA227C-CB67-E767-5783-3E294C2CC200}"/>
              </a:ext>
            </a:extLst>
          </p:cNvPr>
          <p:cNvSpPr txBox="1"/>
          <p:nvPr/>
        </p:nvSpPr>
        <p:spPr>
          <a:xfrm>
            <a:off x="2348933" y="452414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7789-AD13-5599-8ACF-C234CA4F8B8E}"/>
              </a:ext>
            </a:extLst>
          </p:cNvPr>
          <p:cNvSpPr txBox="1"/>
          <p:nvPr/>
        </p:nvSpPr>
        <p:spPr>
          <a:xfrm>
            <a:off x="8351493" y="47636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48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5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0E74F-A18B-FED6-BBA3-6B5B4F2C253B}"/>
              </a:ext>
            </a:extLst>
          </p:cNvPr>
          <p:cNvSpPr txBox="1"/>
          <p:nvPr/>
        </p:nvSpPr>
        <p:spPr>
          <a:xfrm>
            <a:off x="1101659" y="6273225"/>
            <a:ext cx="1088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Interactive heatmap: </a:t>
            </a:r>
            <a:r>
              <a:rPr lang="en-GB" sz="1400" u="sng" dirty="0">
                <a:solidFill>
                  <a:schemeClr val="accent1"/>
                </a:solidFill>
                <a:hlinkClick r:id="rId2"/>
              </a:rPr>
              <a:t>https://github.com/NIB-SI/UJI-Omics-phd/blob/main/_I_UJI-Omics-phd/_S_multiOmicsIntegra/_A_07_Targeted-R/output/With%20p-adj%20fdr/Metabol24.html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6C435B-A4A5-D837-546F-50B8857D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31063"/>
            <a:ext cx="4011950" cy="55373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E4D97-9CE4-C8BF-6164-F8340EBC48A8}"/>
              </a:ext>
            </a:extLst>
          </p:cNvPr>
          <p:cNvSpPr txBox="1"/>
          <p:nvPr/>
        </p:nvSpPr>
        <p:spPr>
          <a:xfrm>
            <a:off x="3413815" y="258731"/>
            <a:ext cx="60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HEATMAP METABOLITES WITHIN CONTRASTS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D252C6-268B-68C9-A748-72195797B72B}"/>
              </a:ext>
            </a:extLst>
          </p:cNvPr>
          <p:cNvSpPr txBox="1"/>
          <p:nvPr/>
        </p:nvSpPr>
        <p:spPr>
          <a:xfrm>
            <a:off x="9153728" y="1336152"/>
            <a:ext cx="2344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002060"/>
                </a:solidFill>
              </a:rPr>
              <a:t>Most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of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the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metabolites</a:t>
            </a:r>
            <a:r>
              <a:rPr lang="es-ES" b="1" dirty="0">
                <a:solidFill>
                  <a:srgbClr val="002060"/>
                </a:solidFill>
              </a:rPr>
              <a:t> are </a:t>
            </a:r>
            <a:r>
              <a:rPr lang="es-ES" b="1" dirty="0" err="1">
                <a:solidFill>
                  <a:srgbClr val="002060"/>
                </a:solidFill>
              </a:rPr>
              <a:t>flavonoids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phenylpropanoids</a:t>
            </a:r>
            <a:r>
              <a:rPr lang="es-ES" b="1" dirty="0">
                <a:solidFill>
                  <a:srgbClr val="002060"/>
                </a:solidFill>
              </a:rPr>
              <a:t> and </a:t>
            </a:r>
            <a:r>
              <a:rPr lang="es-ES" b="1" dirty="0" err="1">
                <a:solidFill>
                  <a:srgbClr val="002060"/>
                </a:solidFill>
              </a:rPr>
              <a:t>precursors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025F8-83ED-0043-98FE-157CB433E92C}"/>
              </a:ext>
            </a:extLst>
          </p:cNvPr>
          <p:cNvSpPr txBox="1"/>
          <p:nvPr/>
        </p:nvSpPr>
        <p:spPr>
          <a:xfrm>
            <a:off x="1838727" y="423797"/>
            <a:ext cx="2548447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is Priming?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9C9F0-5AF0-66E9-8365-5C2C315E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5" y="1382353"/>
            <a:ext cx="4908415" cy="376834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774EAEB-6328-BAC4-00C7-46FE93AC9184}"/>
              </a:ext>
            </a:extLst>
          </p:cNvPr>
          <p:cNvSpPr txBox="1"/>
          <p:nvPr/>
        </p:nvSpPr>
        <p:spPr>
          <a:xfrm>
            <a:off x="4387174" y="548049"/>
            <a:ext cx="3313712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Primed plants respond after a “real” attack with faster and stronger responses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714154-BFFA-D82B-62C9-75EC45FE902B}"/>
              </a:ext>
            </a:extLst>
          </p:cNvPr>
          <p:cNvSpPr txBox="1"/>
          <p:nvPr/>
        </p:nvSpPr>
        <p:spPr>
          <a:xfrm>
            <a:off x="372083" y="5378725"/>
            <a:ext cx="817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stimulus</a:t>
            </a:r>
            <a:r>
              <a:rPr lang="es-ES" b="1" dirty="0"/>
              <a:t>: </a:t>
            </a:r>
            <a:r>
              <a:rPr lang="es-ES" b="1" dirty="0" err="1"/>
              <a:t>Chemicals</a:t>
            </a:r>
            <a:r>
              <a:rPr lang="es-ES" b="1" dirty="0"/>
              <a:t>, </a:t>
            </a:r>
            <a:r>
              <a:rPr lang="es-ES" b="1" dirty="0" err="1"/>
              <a:t>VOCs</a:t>
            </a:r>
            <a:r>
              <a:rPr lang="es-ES" b="1" dirty="0"/>
              <a:t>, </a:t>
            </a:r>
            <a:r>
              <a:rPr lang="es-ES" b="1" dirty="0" err="1"/>
              <a:t>previous</a:t>
            </a:r>
            <a:r>
              <a:rPr lang="es-ES" b="1" dirty="0"/>
              <a:t> </a:t>
            </a:r>
            <a:r>
              <a:rPr lang="es-ES" b="1" dirty="0" err="1"/>
              <a:t>attacks</a:t>
            </a:r>
            <a:r>
              <a:rPr lang="es-ES" b="1" dirty="0"/>
              <a:t>, constitutive </a:t>
            </a:r>
            <a:r>
              <a:rPr lang="es-ES" b="1" dirty="0" err="1"/>
              <a:t>priming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4042A2-D836-7551-D90C-C8D3552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08" y="888653"/>
            <a:ext cx="3068338" cy="3237588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3CD87A9-C544-9681-F9D0-B41BEFA6C18B}"/>
              </a:ext>
            </a:extLst>
          </p:cNvPr>
          <p:cNvCxnSpPr>
            <a:cxnSpLocks/>
          </p:cNvCxnSpPr>
          <p:nvPr/>
        </p:nvCxnSpPr>
        <p:spPr>
          <a:xfrm>
            <a:off x="8550612" y="3123830"/>
            <a:ext cx="0" cy="89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D057F0-74EB-4BFC-547A-32957E6342A4}"/>
              </a:ext>
            </a:extLst>
          </p:cNvPr>
          <p:cNvSpPr txBox="1"/>
          <p:nvPr/>
        </p:nvSpPr>
        <p:spPr>
          <a:xfrm>
            <a:off x="7847790" y="4097513"/>
            <a:ext cx="198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profile</a:t>
            </a:r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73A7BC-B35D-258D-F5B5-E162EAA1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95" y="2673009"/>
            <a:ext cx="489686" cy="45082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989F033-CC16-8A98-EA6C-2BA30B75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6" y="2507447"/>
            <a:ext cx="345752" cy="3183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5F09E1-D6F7-A8E9-E518-DEB5CA73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776" y="4846607"/>
            <a:ext cx="3068338" cy="194188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184076-62FE-5CE5-C491-17FA7AE4D120}"/>
              </a:ext>
            </a:extLst>
          </p:cNvPr>
          <p:cNvCxnSpPr>
            <a:cxnSpLocks/>
          </p:cNvCxnSpPr>
          <p:nvPr/>
        </p:nvCxnSpPr>
        <p:spPr>
          <a:xfrm flipH="1" flipV="1">
            <a:off x="9280187" y="4626808"/>
            <a:ext cx="1571135" cy="56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E13680-6184-8447-27D6-78A70E76BB09}"/>
              </a:ext>
            </a:extLst>
          </p:cNvPr>
          <p:cNvSpPr txBox="1"/>
          <p:nvPr/>
        </p:nvSpPr>
        <p:spPr>
          <a:xfrm>
            <a:off x="4900103" y="6218511"/>
            <a:ext cx="516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Priming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PR3 in </a:t>
            </a:r>
            <a:r>
              <a:rPr lang="es-ES" b="1" dirty="0" err="1"/>
              <a:t>mycorhizal</a:t>
            </a:r>
            <a:r>
              <a:rPr lang="es-ES" b="1" dirty="0"/>
              <a:t> </a:t>
            </a:r>
            <a:r>
              <a:rPr lang="es-ES" b="1" dirty="0" err="1"/>
              <a:t>plants</a:t>
            </a:r>
            <a:r>
              <a:rPr lang="es-ES" b="1" dirty="0"/>
              <a:t>!</a:t>
            </a:r>
            <a:endParaRPr lang="en-GB" b="1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0662FEB-0747-D1E2-1B90-65EA4404B3ED}"/>
              </a:ext>
            </a:extLst>
          </p:cNvPr>
          <p:cNvCxnSpPr>
            <a:cxnSpLocks/>
          </p:cNvCxnSpPr>
          <p:nvPr/>
        </p:nvCxnSpPr>
        <p:spPr>
          <a:xfrm flipH="1">
            <a:off x="3660321" y="1016783"/>
            <a:ext cx="972227" cy="202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A1B97E0-B832-AFB5-9888-AC814BFD80AA}"/>
              </a:ext>
            </a:extLst>
          </p:cNvPr>
          <p:cNvCxnSpPr>
            <a:cxnSpLocks/>
          </p:cNvCxnSpPr>
          <p:nvPr/>
        </p:nvCxnSpPr>
        <p:spPr>
          <a:xfrm>
            <a:off x="6301732" y="1656042"/>
            <a:ext cx="0" cy="542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9A6BB1C-F979-DBF2-DF0E-26CC90C4D5E0}"/>
              </a:ext>
            </a:extLst>
          </p:cNvPr>
          <p:cNvSpPr txBox="1"/>
          <p:nvPr/>
        </p:nvSpPr>
        <p:spPr>
          <a:xfrm>
            <a:off x="5208082" y="2250235"/>
            <a:ext cx="24220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Less fitness cost </a:t>
            </a:r>
          </a:p>
        </p:txBody>
      </p:sp>
    </p:spTree>
    <p:extLst>
      <p:ext uri="{BB962C8B-B14F-4D97-AF65-F5344CB8AC3E}">
        <p14:creationId xmlns:p14="http://schemas.microsoft.com/office/powerpoint/2010/main" val="710653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C6A560-6C9E-DA1E-0ADA-82D7B679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2" y="1026774"/>
            <a:ext cx="9058275" cy="41624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635373-D35A-D8C4-78DB-89A27D1798FA}"/>
              </a:ext>
            </a:extLst>
          </p:cNvPr>
          <p:cNvSpPr/>
          <p:nvPr/>
        </p:nvSpPr>
        <p:spPr>
          <a:xfrm>
            <a:off x="6877458" y="3429000"/>
            <a:ext cx="1050586" cy="11721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FF4EF-51BA-6B94-B9D6-E8BA5FF93081}"/>
              </a:ext>
            </a:extLst>
          </p:cNvPr>
          <p:cNvSpPr txBox="1"/>
          <p:nvPr/>
        </p:nvSpPr>
        <p:spPr>
          <a:xfrm>
            <a:off x="6740701" y="5337362"/>
            <a:ext cx="138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rgbClr val="0070C0"/>
                </a:solidFill>
              </a:rPr>
              <a:t>Priming</a:t>
            </a:r>
            <a:r>
              <a:rPr lang="es-ES" sz="2400" dirty="0">
                <a:solidFill>
                  <a:srgbClr val="0070C0"/>
                </a:solidFill>
              </a:rPr>
              <a:t>?</a:t>
            </a:r>
            <a:endParaRPr lang="en-GB" sz="2400" dirty="0">
              <a:solidFill>
                <a:srgbClr val="0070C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8EBD89A-61A2-A4DC-9A84-C54C71CC68CE}"/>
              </a:ext>
            </a:extLst>
          </p:cNvPr>
          <p:cNvCxnSpPr>
            <a:cxnSpLocks/>
          </p:cNvCxnSpPr>
          <p:nvPr/>
        </p:nvCxnSpPr>
        <p:spPr>
          <a:xfrm>
            <a:off x="7295743" y="4727643"/>
            <a:ext cx="0" cy="6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CE3459-1DBB-A729-7F78-323EB349D3E3}"/>
              </a:ext>
            </a:extLst>
          </p:cNvPr>
          <p:cNvSpPr txBox="1"/>
          <p:nvPr/>
        </p:nvSpPr>
        <p:spPr>
          <a:xfrm>
            <a:off x="6365134" y="5799027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1"/>
                </a:solidFill>
              </a:rPr>
              <a:t>Priming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of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flavonoids</a:t>
            </a:r>
            <a:r>
              <a:rPr lang="es-ES" dirty="0">
                <a:solidFill>
                  <a:schemeClr val="accent1"/>
                </a:solidFill>
              </a:rPr>
              <a:t>?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EC1E6F-DF31-7891-FB0C-5BD682FA07E7}"/>
              </a:ext>
            </a:extLst>
          </p:cNvPr>
          <p:cNvCxnSpPr>
            <a:cxnSpLocks/>
          </p:cNvCxnSpPr>
          <p:nvPr/>
        </p:nvCxnSpPr>
        <p:spPr>
          <a:xfrm flipH="1">
            <a:off x="3608961" y="5844423"/>
            <a:ext cx="26815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866B2FA-1F4C-8D58-2DB7-9931189EB431}"/>
              </a:ext>
            </a:extLst>
          </p:cNvPr>
          <p:cNvSpPr txBox="1"/>
          <p:nvPr/>
        </p:nvSpPr>
        <p:spPr>
          <a:xfrm>
            <a:off x="1222442" y="5382758"/>
            <a:ext cx="196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</a:rPr>
              <a:t>Flavonoids</a:t>
            </a:r>
            <a:r>
              <a:rPr lang="es-ES" b="1" dirty="0">
                <a:solidFill>
                  <a:srgbClr val="FF0000"/>
                </a:solidFill>
              </a:rPr>
              <a:t> are </a:t>
            </a:r>
            <a:r>
              <a:rPr lang="es-ES" b="1" dirty="0" err="1">
                <a:solidFill>
                  <a:srgbClr val="FF0000"/>
                </a:solidFill>
              </a:rPr>
              <a:t>also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important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mycorrhizal</a:t>
            </a:r>
            <a:r>
              <a:rPr lang="es-ES" b="1" dirty="0">
                <a:solidFill>
                  <a:srgbClr val="FF0000"/>
                </a:solidFill>
              </a:rPr>
              <a:t> citrus </a:t>
            </a:r>
            <a:r>
              <a:rPr lang="es-ES" b="1" dirty="0" err="1">
                <a:solidFill>
                  <a:srgbClr val="FF0000"/>
                </a:solidFill>
              </a:rPr>
              <a:t>plants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3B6C1B-5F59-1E20-4098-091ED524D05B}"/>
              </a:ext>
            </a:extLst>
          </p:cNvPr>
          <p:cNvSpPr/>
          <p:nvPr/>
        </p:nvSpPr>
        <p:spPr>
          <a:xfrm>
            <a:off x="6861246" y="2577829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53D7C75-5031-E88D-8A13-F4B30795F2E4}"/>
              </a:ext>
            </a:extLst>
          </p:cNvPr>
          <p:cNvSpPr/>
          <p:nvPr/>
        </p:nvSpPr>
        <p:spPr>
          <a:xfrm>
            <a:off x="6899096" y="1426721"/>
            <a:ext cx="1066798" cy="872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23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0990C28-5B58-0BA7-0D67-026B78516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455395"/>
              </p:ext>
            </p:extLst>
          </p:nvPr>
        </p:nvGraphicFramePr>
        <p:xfrm>
          <a:off x="5437761" y="1364503"/>
          <a:ext cx="7088220" cy="4299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BD5757E-D35C-F705-4003-E5D64AAA9349}"/>
              </a:ext>
            </a:extLst>
          </p:cNvPr>
          <p:cNvSpPr txBox="1"/>
          <p:nvPr/>
        </p:nvSpPr>
        <p:spPr>
          <a:xfrm>
            <a:off x="807852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Down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6D49C1B-8E20-4379-AA52-029C03D16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9203"/>
              </p:ext>
            </p:extLst>
          </p:nvPr>
        </p:nvGraphicFramePr>
        <p:xfrm>
          <a:off x="0" y="1595336"/>
          <a:ext cx="6322979" cy="3983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E4CBAE-F771-C0E7-4D07-95DC6E61C582}"/>
              </a:ext>
            </a:extLst>
          </p:cNvPr>
          <p:cNvSpPr txBox="1"/>
          <p:nvPr/>
        </p:nvSpPr>
        <p:spPr>
          <a:xfrm>
            <a:off x="1431293" y="569465"/>
            <a:ext cx="268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Up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accumulated</a:t>
            </a:r>
            <a:endParaRPr lang="es-E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A9B5A-5B01-F306-4D17-98C9BFDDC982}"/>
              </a:ext>
            </a:extLst>
          </p:cNvPr>
          <p:cNvSpPr txBox="1"/>
          <p:nvPr/>
        </p:nvSpPr>
        <p:spPr>
          <a:xfrm>
            <a:off x="3751633" y="24716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5D9925-A295-BEE6-FC4B-2D8F81DF6A97}"/>
              </a:ext>
            </a:extLst>
          </p:cNvPr>
          <p:cNvSpPr txBox="1"/>
          <p:nvPr/>
        </p:nvSpPr>
        <p:spPr>
          <a:xfrm>
            <a:off x="3161489" y="5912186"/>
            <a:ext cx="506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Flavonoids doing something as always</a:t>
            </a:r>
          </a:p>
        </p:txBody>
      </p:sp>
    </p:spTree>
    <p:extLst>
      <p:ext uri="{BB962C8B-B14F-4D97-AF65-F5344CB8AC3E}">
        <p14:creationId xmlns:p14="http://schemas.microsoft.com/office/powerpoint/2010/main" val="684289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606A5C-F70A-394B-0177-23BA43AA955F}"/>
              </a:ext>
            </a:extLst>
          </p:cNvPr>
          <p:cNvSpPr txBox="1"/>
          <p:nvPr/>
        </p:nvSpPr>
        <p:spPr>
          <a:xfrm>
            <a:off x="3595990" y="524720"/>
            <a:ext cx="828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DCB805-8551-C2FF-F612-469CDF11B041}"/>
              </a:ext>
            </a:extLst>
          </p:cNvPr>
          <p:cNvSpPr/>
          <p:nvPr/>
        </p:nvSpPr>
        <p:spPr>
          <a:xfrm>
            <a:off x="9392614" y="535835"/>
            <a:ext cx="342698" cy="34046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E7C88-7690-D719-E954-857B1017E7AA}"/>
              </a:ext>
            </a:extLst>
          </p:cNvPr>
          <p:cNvSpPr txBox="1"/>
          <p:nvPr/>
        </p:nvSpPr>
        <p:spPr>
          <a:xfrm>
            <a:off x="9992281" y="496106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&lt;-1.5</a:t>
            </a: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CE2FAC-BB08-45C2-D848-FC74CE60DB54}"/>
              </a:ext>
            </a:extLst>
          </p:cNvPr>
          <p:cNvSpPr/>
          <p:nvPr/>
        </p:nvSpPr>
        <p:spPr>
          <a:xfrm>
            <a:off x="9406181" y="997540"/>
            <a:ext cx="342698" cy="3404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5757B-0A6D-0849-FACC-26EA64E94BAB}"/>
              </a:ext>
            </a:extLst>
          </p:cNvPr>
          <p:cNvSpPr txBox="1"/>
          <p:nvPr/>
        </p:nvSpPr>
        <p:spPr>
          <a:xfrm>
            <a:off x="10037314" y="986385"/>
            <a:ext cx="21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logFC</a:t>
            </a:r>
            <a:r>
              <a:rPr lang="es-ES" dirty="0"/>
              <a:t>&gt;1.5</a:t>
            </a:r>
            <a:endParaRPr lang="en-GB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36159B-BA3D-3B9C-6408-CABDAC097E1A}"/>
              </a:ext>
            </a:extLst>
          </p:cNvPr>
          <p:cNvSpPr txBox="1"/>
          <p:nvPr/>
        </p:nvSpPr>
        <p:spPr>
          <a:xfrm>
            <a:off x="4697486" y="5935984"/>
            <a:ext cx="4880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Light colours mean </a:t>
            </a:r>
            <a:r>
              <a:rPr lang="en-GB" sz="2000" b="1" dirty="0" err="1">
                <a:solidFill>
                  <a:srgbClr val="FF0000"/>
                </a:solidFill>
              </a:rPr>
              <a:t>logFC</a:t>
            </a:r>
            <a:r>
              <a:rPr lang="en-GB" sz="2000" b="1" dirty="0">
                <a:solidFill>
                  <a:srgbClr val="FF0000"/>
                </a:solidFill>
              </a:rPr>
              <a:t>&gt;1 (&lt;-1)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D79D8EB-159D-637D-0832-891410DE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5775"/>
              </p:ext>
            </p:extLst>
          </p:nvPr>
        </p:nvGraphicFramePr>
        <p:xfrm>
          <a:off x="262649" y="1682885"/>
          <a:ext cx="11498095" cy="3222022"/>
        </p:xfrm>
        <a:graphic>
          <a:graphicData uri="http://schemas.openxmlformats.org/drawingml/2006/table">
            <a:tbl>
              <a:tblPr/>
              <a:tblGrid>
                <a:gridCol w="2597283">
                  <a:extLst>
                    <a:ext uri="{9D8B030D-6E8A-4147-A177-3AD203B41FA5}">
                      <a16:colId xmlns:a16="http://schemas.microsoft.com/office/drawing/2014/main" val="1308249607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546017263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3156181614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006675482"/>
                    </a:ext>
                  </a:extLst>
                </a:gridCol>
                <a:gridCol w="1215957">
                  <a:extLst>
                    <a:ext uri="{9D8B030D-6E8A-4147-A177-3AD203B41FA5}">
                      <a16:colId xmlns:a16="http://schemas.microsoft.com/office/drawing/2014/main" val="2906375722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2223439652"/>
                    </a:ext>
                  </a:extLst>
                </a:gridCol>
                <a:gridCol w="1371604">
                  <a:extLst>
                    <a:ext uri="{9D8B030D-6E8A-4147-A177-3AD203B41FA5}">
                      <a16:colId xmlns:a16="http://schemas.microsoft.com/office/drawing/2014/main" val="198861067"/>
                    </a:ext>
                  </a:extLst>
                </a:gridCol>
              </a:tblGrid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Compound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Pathway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inf/AM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AM inf/NM inf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13627"/>
                  </a:ext>
                </a:extLst>
              </a:tr>
              <a:tr h="32857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Quercetin-3-O-sophoroside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89493"/>
                  </a:ext>
                </a:extLst>
              </a:tr>
              <a:tr h="25519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7,2'-dihydroxy-3',4'-dimethoxyisoflavane-7-O-glucoside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696659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Eriocitrin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40041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Narirutin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19224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Spinosin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flavonoids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97062"/>
                  </a:ext>
                </a:extLst>
              </a:tr>
              <a:tr h="2641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2'-Deoxyguanosine 5'-monophosphate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7762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6-Hydroxypurine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Purine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94143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Acanthoside B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lignans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873279"/>
                  </a:ext>
                </a:extLst>
              </a:tr>
              <a:tr h="2583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Threonine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Biosynthesis of amino acids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143465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Riboflavin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139058"/>
                  </a:ext>
                </a:extLst>
              </a:tr>
              <a:tr h="2215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1-Methylnicotinamide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Nicotinate and nicotinamide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013832"/>
                  </a:ext>
                </a:extLst>
              </a:tr>
              <a:tr h="2259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4-Imidazoleacetate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Histidine metabolism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49" marR="6949" marT="69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86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52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0AE35E-872A-4625-0344-172D6BF2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" y="1212545"/>
            <a:ext cx="11741285" cy="29710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7A4AFF-0EB7-462A-81F7-1616F9E50FDE}"/>
              </a:ext>
            </a:extLst>
          </p:cNvPr>
          <p:cNvSpPr txBox="1"/>
          <p:nvPr/>
        </p:nvSpPr>
        <p:spPr>
          <a:xfrm>
            <a:off x="2286001" y="4269312"/>
            <a:ext cx="907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Important: Precursors of secondary metabolites up at 48 </a:t>
            </a:r>
            <a:r>
              <a:rPr lang="en-GB" sz="2000" b="1" dirty="0" err="1">
                <a:solidFill>
                  <a:srgbClr val="FF0000"/>
                </a:solidFill>
              </a:rPr>
              <a:t>hpi</a:t>
            </a:r>
            <a:endParaRPr lang="en-GB" sz="2000" b="1" dirty="0">
              <a:solidFill>
                <a:srgbClr val="FF0000"/>
              </a:solidFill>
            </a:endParaRPr>
          </a:p>
          <a:p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dirty="0" err="1">
                <a:solidFill>
                  <a:srgbClr val="FF0000"/>
                </a:solidFill>
              </a:rPr>
              <a:t>Coumarine</a:t>
            </a:r>
            <a:r>
              <a:rPr lang="en-GB" sz="2000" b="1" dirty="0">
                <a:solidFill>
                  <a:srgbClr val="FF0000"/>
                </a:solidFill>
              </a:rPr>
              <a:t>, </a:t>
            </a:r>
            <a:r>
              <a:rPr lang="en-GB" sz="2000" b="1" dirty="0" err="1">
                <a:solidFill>
                  <a:srgbClr val="FF0000"/>
                </a:solidFill>
              </a:rPr>
              <a:t>Thr</a:t>
            </a:r>
            <a:r>
              <a:rPr lang="en-GB" sz="2000" b="1" dirty="0">
                <a:solidFill>
                  <a:srgbClr val="FF0000"/>
                </a:solidFill>
              </a:rPr>
              <a:t>, riboflavin, </a:t>
            </a:r>
            <a:r>
              <a:rPr lang="en-GB" sz="2000" b="1" dirty="0" err="1">
                <a:solidFill>
                  <a:srgbClr val="FF0000"/>
                </a:solidFill>
              </a:rPr>
              <a:t>Phe</a:t>
            </a:r>
            <a:r>
              <a:rPr lang="en-GB" sz="2000" b="1" dirty="0">
                <a:solidFill>
                  <a:srgbClr val="FF0000"/>
                </a:solidFill>
              </a:rPr>
              <a:t> 4-Coumaryl alcohol up at 48hpi in </a:t>
            </a:r>
            <a:r>
              <a:rPr lang="en-GB" sz="2000" b="1" dirty="0" err="1">
                <a:solidFill>
                  <a:srgbClr val="FF0000"/>
                </a:solidFill>
              </a:rPr>
              <a:t>AMinf</a:t>
            </a:r>
            <a:r>
              <a:rPr lang="en-GB" sz="2000" b="1" dirty="0">
                <a:solidFill>
                  <a:srgbClr val="FF0000"/>
                </a:solidFill>
              </a:rPr>
              <a:t>/</a:t>
            </a:r>
            <a:r>
              <a:rPr lang="en-GB" sz="2000" b="1" dirty="0" err="1">
                <a:solidFill>
                  <a:srgbClr val="FF0000"/>
                </a:solidFill>
              </a:rPr>
              <a:t>NMinf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ABC9915-1522-0526-95E7-495B33584A9A}"/>
              </a:ext>
            </a:extLst>
          </p:cNvPr>
          <p:cNvSpPr txBox="1"/>
          <p:nvPr/>
        </p:nvSpPr>
        <p:spPr>
          <a:xfrm>
            <a:off x="1951611" y="310711"/>
            <a:ext cx="967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Filtered by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logFC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&gt;1.5 (&lt;-1.5) and P&lt;0.05 in AM inf/NM inf but </a:t>
            </a:r>
            <a:r>
              <a:rPr lang="en-GB" sz="2400" b="1" dirty="0">
                <a:solidFill>
                  <a:srgbClr val="FF0000"/>
                </a:solidFill>
              </a:rPr>
              <a:t>48 </a:t>
            </a:r>
            <a:r>
              <a:rPr lang="en-GB" sz="2400" b="1" dirty="0" err="1">
                <a:solidFill>
                  <a:srgbClr val="FF0000"/>
                </a:solidFill>
              </a:rPr>
              <a:t>hpi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72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421654" y="1798660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DiABLO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s-ES" sz="3200" b="1" dirty="0" err="1">
                <a:solidFill>
                  <a:schemeClr val="accent1">
                    <a:lumMod val="75000"/>
                  </a:schemeClr>
                </a:solidFill>
              </a:rPr>
              <a:t>Mixomics</a:t>
            </a:r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4" name="CuadroTexto 3">
            <a:hlinkClick r:id="rId2"/>
            <a:extLst>
              <a:ext uri="{FF2B5EF4-FFF2-40B4-BE49-F238E27FC236}">
                <a16:creationId xmlns:a16="http://schemas.microsoft.com/office/drawing/2014/main" id="{A20F70D9-3CF0-1321-EB35-88F03B6CC7B1}"/>
              </a:ext>
            </a:extLst>
          </p:cNvPr>
          <p:cNvSpPr txBox="1"/>
          <p:nvPr/>
        </p:nvSpPr>
        <p:spPr>
          <a:xfrm>
            <a:off x="634729" y="2451768"/>
            <a:ext cx="1169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5">
                    <a:lumMod val="75000"/>
                  </a:schemeClr>
                </a:solidFill>
              </a:rPr>
              <a:t>HTML: </a:t>
            </a:r>
            <a:r>
              <a:rPr lang="en-GB" sz="1400" u="sng" dirty="0">
                <a:solidFill>
                  <a:schemeClr val="accent5">
                    <a:lumMod val="75000"/>
                  </a:schemeClr>
                </a:solidFill>
              </a:rPr>
              <a:t>https://github.com/NIB-SI/UJI-Omics-phd/blob/main/_I_UJI-Omics-phd/_S_multiOmicsIntegra/_A_10_mixOmics-R/scripts/01_DIABLO.html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DC1F6D-08BC-7424-1AF8-66306E860E87}"/>
              </a:ext>
            </a:extLst>
          </p:cNvPr>
          <p:cNvSpPr txBox="1"/>
          <p:nvPr/>
        </p:nvSpPr>
        <p:spPr>
          <a:xfrm>
            <a:off x="7996136" y="1906381"/>
            <a:ext cx="343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3 </a:t>
            </a:r>
            <a:r>
              <a:rPr lang="es-ES" b="1" dirty="0" err="1">
                <a:solidFill>
                  <a:srgbClr val="FF0000"/>
                </a:solidFill>
              </a:rPr>
              <a:t>levels</a:t>
            </a:r>
            <a:r>
              <a:rPr lang="es-ES" b="1" dirty="0">
                <a:solidFill>
                  <a:srgbClr val="FF0000"/>
                </a:solidFill>
              </a:rPr>
              <a:t>: </a:t>
            </a:r>
            <a:r>
              <a:rPr lang="es-ES" b="1" dirty="0" err="1">
                <a:solidFill>
                  <a:srgbClr val="FF0000"/>
                </a:solidFill>
              </a:rPr>
              <a:t>Met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Enz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Pph</a:t>
            </a:r>
            <a:r>
              <a:rPr lang="es-ES" b="1" dirty="0">
                <a:solidFill>
                  <a:srgbClr val="FF0000"/>
                </a:solidFill>
              </a:rPr>
              <a:t>; 4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; 24 </a:t>
            </a:r>
            <a:r>
              <a:rPr lang="es-ES" b="1" dirty="0" err="1">
                <a:solidFill>
                  <a:srgbClr val="FF0000"/>
                </a:solidFill>
              </a:rPr>
              <a:t>hpi</a:t>
            </a:r>
            <a:r>
              <a:rPr lang="es-ES" b="1" dirty="0">
                <a:solidFill>
                  <a:srgbClr val="FF0000"/>
                </a:solidFill>
              </a:rPr>
              <a:t>)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919813-EB90-A2AE-0FFC-122D5F102482}"/>
              </a:ext>
            </a:extLst>
          </p:cNvPr>
          <p:cNvSpPr txBox="1"/>
          <p:nvPr/>
        </p:nvSpPr>
        <p:spPr>
          <a:xfrm>
            <a:off x="5070627" y="3089488"/>
            <a:ext cx="205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and Maja Z.)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9937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394565" y="6958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124432" y="1326243"/>
            <a:ext cx="360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Normalized</a:t>
            </a:r>
            <a:r>
              <a:rPr lang="es-ES" dirty="0"/>
              <a:t> data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Changed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Shortnames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524652" y="148655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275305" y="1364870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Enz</a:t>
            </a:r>
            <a:r>
              <a:rPr lang="es-ES" dirty="0"/>
              <a:t> and </a:t>
            </a:r>
            <a:r>
              <a:rPr lang="es-ES" dirty="0" err="1"/>
              <a:t>Met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Log2</a:t>
            </a:r>
            <a:endParaRPr lang="en-GB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432741" y="148655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67673" y="588169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020893" y="1083866"/>
            <a:ext cx="360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plots</a:t>
            </a:r>
            <a:r>
              <a:rPr lang="es-ES" dirty="0"/>
              <a:t> </a:t>
            </a:r>
          </a:p>
          <a:p>
            <a:pPr algn="ctr"/>
            <a:r>
              <a:rPr lang="en-GB" dirty="0"/>
              <a:t>Correlation plots</a:t>
            </a:r>
          </a:p>
          <a:p>
            <a:pPr algn="ctr"/>
            <a:r>
              <a:rPr lang="en-GB" dirty="0"/>
              <a:t>Correlation values between levels 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B427728-FCA1-8313-7726-D55883783781}"/>
              </a:ext>
            </a:extLst>
          </p:cNvPr>
          <p:cNvSpPr/>
          <p:nvPr/>
        </p:nvSpPr>
        <p:spPr>
          <a:xfrm rot="5400000">
            <a:off x="9631700" y="2385156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20E4ADD-F4B7-26E1-D2B9-8FDE6D624459}"/>
              </a:ext>
            </a:extLst>
          </p:cNvPr>
          <p:cNvSpPr txBox="1"/>
          <p:nvPr/>
        </p:nvSpPr>
        <p:spPr>
          <a:xfrm>
            <a:off x="8342716" y="3052085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Set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components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aco"/>
              </a:rPr>
              <a:t>perf.diablo</a:t>
            </a:r>
            <a:r>
              <a:rPr lang="es-ES" b="0" i="0" dirty="0">
                <a:solidFill>
                  <a:srgbClr val="000000"/>
                </a:solidFill>
                <a:effectLst/>
                <a:latin typeface="Monaco"/>
              </a:rPr>
              <a:t>)</a:t>
            </a:r>
            <a:endParaRPr lang="es-ES" dirty="0"/>
          </a:p>
          <a:p>
            <a:pPr algn="ctr"/>
            <a:r>
              <a:rPr lang="es-ES" dirty="0"/>
              <a:t>(n=3) </a:t>
            </a:r>
            <a:endParaRPr lang="en-GB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A8C795D-FE9A-4C55-4A2B-9679AC7A7DD6}"/>
              </a:ext>
            </a:extLst>
          </p:cNvPr>
          <p:cNvSpPr/>
          <p:nvPr/>
        </p:nvSpPr>
        <p:spPr>
          <a:xfrm rot="10800000">
            <a:off x="7432741" y="3161181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C66E43-6878-DCB9-672A-CCACEF161EA1}"/>
              </a:ext>
            </a:extLst>
          </p:cNvPr>
          <p:cNvSpPr txBox="1"/>
          <p:nvPr/>
        </p:nvSpPr>
        <p:spPr>
          <a:xfrm>
            <a:off x="3271232" y="2867419"/>
            <a:ext cx="4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Tuning the number of features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(Using BBPARAM;  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GB" b="0" i="0" dirty="0" err="1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tune.block.splsd</a:t>
            </a:r>
            <a:r>
              <a:rPr lang="en-GB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)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28" name="CuadroTexto 27">
            <a:hlinkClick r:id="rId2"/>
            <a:extLst>
              <a:ext uri="{FF2B5EF4-FFF2-40B4-BE49-F238E27FC236}">
                <a16:creationId xmlns:a16="http://schemas.microsoft.com/office/drawing/2014/main" id="{338E1126-EDA8-FAE4-EAA1-521DDC8A196B}"/>
              </a:ext>
            </a:extLst>
          </p:cNvPr>
          <p:cNvSpPr txBox="1"/>
          <p:nvPr/>
        </p:nvSpPr>
        <p:spPr>
          <a:xfrm>
            <a:off x="238322" y="2690887"/>
            <a:ext cx="32863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 DATA MODEL </a:t>
            </a:r>
            <a:r>
              <a:rPr lang="en-GB" sz="1100" u="sng" dirty="0">
                <a:solidFill>
                  <a:schemeClr val="accent1"/>
                </a:solidFill>
              </a:rPr>
              <a:t>https://github.com/NIB-SI/UJI-Omics-phd/blob/main/_I_UJI-Omics-phd/_S_multiOmicsIntegra/_A_10_mixOmics-R/output/01_DIABLO-Enz-Met-Pph_tune.MIR.RData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2E74625-FC61-6B41-048E-B625012558F5}"/>
              </a:ext>
            </a:extLst>
          </p:cNvPr>
          <p:cNvSpPr/>
          <p:nvPr/>
        </p:nvSpPr>
        <p:spPr>
          <a:xfrm rot="5400000">
            <a:off x="1459640" y="4372139"/>
            <a:ext cx="754002" cy="183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BAF2F69-E3CD-574F-9CCF-B054B59996F6}"/>
              </a:ext>
            </a:extLst>
          </p:cNvPr>
          <p:cNvSpPr txBox="1"/>
          <p:nvPr/>
        </p:nvSpPr>
        <p:spPr>
          <a:xfrm>
            <a:off x="567475" y="5100371"/>
            <a:ext cx="235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effectLst/>
                <a:latin typeface="Lato" panose="020F0502020204030203" pitchFamily="34" charset="0"/>
              </a:rPr>
              <a:t>Final model</a:t>
            </a:r>
          </a:p>
          <a:p>
            <a:pPr algn="ctr"/>
            <a:r>
              <a:rPr lang="en-GB" dirty="0">
                <a:latin typeface="Lato" panose="020F0502020204030203" pitchFamily="34" charset="0"/>
              </a:rPr>
              <a:t>Plots</a:t>
            </a:r>
            <a:endParaRPr lang="en-GB" b="0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271BD4-31A1-ABB5-3F2A-034A3856D54A}"/>
              </a:ext>
            </a:extLst>
          </p:cNvPr>
          <p:cNvSpPr txBox="1"/>
          <p:nvPr/>
        </p:nvSpPr>
        <p:spPr>
          <a:xfrm>
            <a:off x="2756451" y="6006066"/>
            <a:ext cx="9879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PLOTS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h</a:t>
            </a:r>
            <a:r>
              <a:rPr lang="en-GB" sz="14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://github.com/NIB-SI/UJI-Omics-phd/tree/main/_I_UJI-Omics-phd/_S_multiOmicsIntegra/_A_10_mixOmics-R/scripts/01_DIABLO_figures/figure-html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5DA3B8-CC03-7997-58B6-C2E2C8E5928C}"/>
              </a:ext>
            </a:extLst>
          </p:cNvPr>
          <p:cNvSpPr txBox="1"/>
          <p:nvPr/>
        </p:nvSpPr>
        <p:spPr>
          <a:xfrm>
            <a:off x="7047690" y="2544382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MixOmics</a:t>
            </a:r>
            <a:r>
              <a:rPr lang="es-ES" b="1" dirty="0">
                <a:solidFill>
                  <a:srgbClr val="002060"/>
                </a:solidFill>
              </a:rPr>
              <a:t> pipeline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E8EEFD-4C18-8C65-B762-B55008CCE594}"/>
              </a:ext>
            </a:extLst>
          </p:cNvPr>
          <p:cNvSpPr txBox="1"/>
          <p:nvPr/>
        </p:nvSpPr>
        <p:spPr>
          <a:xfrm>
            <a:off x="4494111" y="4840942"/>
            <a:ext cx="55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replicates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AMinf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NMinf</a:t>
            </a:r>
            <a:r>
              <a:rPr lang="es-ES" b="1" dirty="0">
                <a:solidFill>
                  <a:srgbClr val="FF0000"/>
                </a:solidFill>
              </a:rPr>
              <a:t> and NM</a:t>
            </a:r>
          </a:p>
          <a:p>
            <a:r>
              <a:rPr lang="es-ES" b="1" dirty="0">
                <a:solidFill>
                  <a:srgbClr val="FF0000"/>
                </a:solidFill>
              </a:rPr>
              <a:t>3 </a:t>
            </a:r>
            <a:r>
              <a:rPr lang="es-ES" b="1" dirty="0" err="1">
                <a:solidFill>
                  <a:srgbClr val="FF0000"/>
                </a:solidFill>
              </a:rPr>
              <a:t>biological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relicates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for</a:t>
            </a:r>
            <a:r>
              <a:rPr lang="es-ES" b="1" dirty="0">
                <a:solidFill>
                  <a:srgbClr val="FF0000"/>
                </a:solidFill>
              </a:rPr>
              <a:t> AM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5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28555-0321-1804-4C4E-F4D0626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4" y="917941"/>
            <a:ext cx="4692439" cy="31490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33E27C-0738-4A14-7340-92CAC22E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58" y="3625155"/>
            <a:ext cx="4646493" cy="3149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2FDBC0-72CC-9518-6F11-72728329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59" y="697035"/>
            <a:ext cx="4426281" cy="31490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DBBF98-73BA-31F8-BF9E-3E4B32CC1B6F}"/>
              </a:ext>
            </a:extLst>
          </p:cNvPr>
          <p:cNvSpPr txBox="1"/>
          <p:nvPr/>
        </p:nvSpPr>
        <p:spPr>
          <a:xfrm>
            <a:off x="2886218" y="0"/>
            <a:ext cx="78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PAIRWISE PLS COMPARISONS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E84202-363E-465C-0CD2-A855C69F10CE}"/>
              </a:ext>
            </a:extLst>
          </p:cNvPr>
          <p:cNvCxnSpPr>
            <a:cxnSpLocks/>
          </p:cNvCxnSpPr>
          <p:nvPr/>
        </p:nvCxnSpPr>
        <p:spPr>
          <a:xfrm flipH="1">
            <a:off x="7437658" y="2397877"/>
            <a:ext cx="836577" cy="44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275CF9-1253-9C61-116F-37370DE575B8}"/>
              </a:ext>
            </a:extLst>
          </p:cNvPr>
          <p:cNvSpPr txBox="1"/>
          <p:nvPr/>
        </p:nvSpPr>
        <p:spPr>
          <a:xfrm>
            <a:off x="4710649" y="2609492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Strongest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correlation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pairs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000F55-DAC3-F5E6-FA96-EC057F207CF9}"/>
              </a:ext>
            </a:extLst>
          </p:cNvPr>
          <p:cNvSpPr txBox="1"/>
          <p:nvPr/>
        </p:nvSpPr>
        <p:spPr>
          <a:xfrm>
            <a:off x="3953859" y="379819"/>
            <a:ext cx="560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Top </a:t>
            </a:r>
            <a:r>
              <a:rPr lang="es-ES" b="1" dirty="0" err="1">
                <a:solidFill>
                  <a:srgbClr val="FF0000"/>
                </a:solidFill>
              </a:rPr>
              <a:t>correlation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features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of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each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dataframe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1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0C50D3-A0A1-7D20-5636-69C5698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64" y="690665"/>
            <a:ext cx="8478226" cy="5992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4C7156-1354-184D-C2E7-44E28910E2D4}"/>
              </a:ext>
            </a:extLst>
          </p:cNvPr>
          <p:cNvSpPr txBox="1"/>
          <p:nvPr/>
        </p:nvSpPr>
        <p:spPr>
          <a:xfrm>
            <a:off x="4909571" y="87548"/>
            <a:ext cx="273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DIAGNOSTIC PLOT</a:t>
            </a:r>
          </a:p>
        </p:txBody>
      </p:sp>
    </p:spTree>
    <p:extLst>
      <p:ext uri="{BB962C8B-B14F-4D97-AF65-F5344CB8AC3E}">
        <p14:creationId xmlns:p14="http://schemas.microsoft.com/office/powerpoint/2010/main" val="649404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0EC5CF-3E5D-3044-B964-67A07D6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27" y="311285"/>
            <a:ext cx="8432389" cy="57976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80EF40-5026-0610-E8AE-FD01664D4DDC}"/>
              </a:ext>
            </a:extLst>
          </p:cNvPr>
          <p:cNvSpPr txBox="1"/>
          <p:nvPr/>
        </p:nvSpPr>
        <p:spPr>
          <a:xfrm>
            <a:off x="6459164" y="4619283"/>
            <a:ext cx="446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2060"/>
                </a:solidFill>
              </a:rPr>
              <a:t>AM </a:t>
            </a:r>
            <a:r>
              <a:rPr lang="es-ES" sz="2000" b="1" dirty="0" err="1">
                <a:solidFill>
                  <a:srgbClr val="002060"/>
                </a:solidFill>
              </a:rPr>
              <a:t>plants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have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different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behaviour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31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FAD90-A5B1-CF25-43D5-7213C825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45" y="700391"/>
            <a:ext cx="7985109" cy="5603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A2CC795-9EC6-B608-4D62-7F45C54F8823}"/>
              </a:ext>
            </a:extLst>
          </p:cNvPr>
          <p:cNvSpPr txBox="1"/>
          <p:nvPr/>
        </p:nvSpPr>
        <p:spPr>
          <a:xfrm>
            <a:off x="5716967" y="131723"/>
            <a:ext cx="2415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ARROW PLOT</a:t>
            </a:r>
          </a:p>
        </p:txBody>
      </p:sp>
    </p:spTree>
    <p:extLst>
      <p:ext uri="{BB962C8B-B14F-4D97-AF65-F5344CB8AC3E}">
        <p14:creationId xmlns:p14="http://schemas.microsoft.com/office/powerpoint/2010/main" val="136970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FEA5E3-38F5-4D64-30C3-7F419DEC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3" y="837407"/>
            <a:ext cx="7764803" cy="156973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DEE455-661F-E4D8-A5A3-28D8EC110F4F}"/>
              </a:ext>
            </a:extLst>
          </p:cNvPr>
          <p:cNvCxnSpPr>
            <a:cxnSpLocks/>
          </p:cNvCxnSpPr>
          <p:nvPr/>
        </p:nvCxnSpPr>
        <p:spPr>
          <a:xfrm>
            <a:off x="7723761" y="1820324"/>
            <a:ext cx="1131650" cy="102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F61BDA-CD65-FD06-5CF6-A5BA5665C84B}"/>
              </a:ext>
            </a:extLst>
          </p:cNvPr>
          <p:cNvSpPr txBox="1"/>
          <p:nvPr/>
        </p:nvSpPr>
        <p:spPr>
          <a:xfrm>
            <a:off x="8855411" y="3059668"/>
            <a:ext cx="288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2060"/>
                </a:solidFill>
              </a:rPr>
              <a:t>JA-DEPENDENT RESPONSES</a:t>
            </a:r>
            <a:endParaRPr lang="en-GB" sz="2800" b="1" dirty="0">
              <a:solidFill>
                <a:srgbClr val="00206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491D7-3952-8365-C6ED-008CBEA9413B}"/>
              </a:ext>
            </a:extLst>
          </p:cNvPr>
          <p:cNvSpPr txBox="1"/>
          <p:nvPr/>
        </p:nvSpPr>
        <p:spPr>
          <a:xfrm>
            <a:off x="1682883" y="339636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necrotrophs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B95E01-82EF-30A8-8E22-179DA56B0E78}"/>
              </a:ext>
            </a:extLst>
          </p:cNvPr>
          <p:cNvSpPr txBox="1"/>
          <p:nvPr/>
        </p:nvSpPr>
        <p:spPr>
          <a:xfrm>
            <a:off x="1729621" y="2316377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JA mediates defense </a:t>
            </a:r>
            <a:r>
              <a:rPr lang="es-ES" sz="2400" b="1" dirty="0" err="1">
                <a:solidFill>
                  <a:srgbClr val="002060"/>
                </a:solidFill>
              </a:rPr>
              <a:t>against</a:t>
            </a:r>
            <a:r>
              <a:rPr lang="es-ES" sz="2400" b="1" dirty="0">
                <a:solidFill>
                  <a:srgbClr val="002060"/>
                </a:solidFill>
              </a:rPr>
              <a:t> mites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B4BAF-1CAE-6FC5-1301-DC4AA38F0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83" y="2996842"/>
            <a:ext cx="6887183" cy="160900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F96EB66-5034-3607-502E-9FD53BA62A1D}"/>
              </a:ext>
            </a:extLst>
          </p:cNvPr>
          <p:cNvSpPr txBox="1"/>
          <p:nvPr/>
        </p:nvSpPr>
        <p:spPr>
          <a:xfrm>
            <a:off x="1729620" y="4669863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MIR </a:t>
            </a:r>
            <a:r>
              <a:rPr lang="es-ES" sz="2400" b="1" dirty="0" err="1">
                <a:solidFill>
                  <a:srgbClr val="002060"/>
                </a:solidFill>
              </a:rPr>
              <a:t>is</a:t>
            </a:r>
            <a:r>
              <a:rPr lang="es-ES" sz="2400" b="1" dirty="0">
                <a:solidFill>
                  <a:srgbClr val="002060"/>
                </a:solidFill>
              </a:rPr>
              <a:t> JA-</a:t>
            </a:r>
            <a:r>
              <a:rPr lang="es-ES" sz="2400" b="1" dirty="0" err="1">
                <a:solidFill>
                  <a:srgbClr val="002060"/>
                </a:solidFill>
              </a:rPr>
              <a:t>dependent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67FAE01-716E-7CD7-2773-27050400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3" y="5195547"/>
            <a:ext cx="7280538" cy="163641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3EAB1FE-2257-A2AD-EFE4-F6B9F2AF5360}"/>
              </a:ext>
            </a:extLst>
          </p:cNvPr>
          <p:cNvCxnSpPr>
            <a:cxnSpLocks/>
          </p:cNvCxnSpPr>
          <p:nvPr/>
        </p:nvCxnSpPr>
        <p:spPr>
          <a:xfrm>
            <a:off x="7148486" y="3709166"/>
            <a:ext cx="190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68C14F6-0485-2554-8172-983383A0144F}"/>
              </a:ext>
            </a:extLst>
          </p:cNvPr>
          <p:cNvCxnSpPr>
            <a:cxnSpLocks/>
          </p:cNvCxnSpPr>
          <p:nvPr/>
        </p:nvCxnSpPr>
        <p:spPr>
          <a:xfrm flipV="1">
            <a:off x="7502988" y="4475812"/>
            <a:ext cx="1786927" cy="124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1C3D7-A2AE-3D45-D11F-F3B2B8D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6" y="486425"/>
            <a:ext cx="9280411" cy="60992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99B67-C003-3DAB-8090-01CF6C3D5109}"/>
              </a:ext>
            </a:extLst>
          </p:cNvPr>
          <p:cNvSpPr txBox="1"/>
          <p:nvPr/>
        </p:nvSpPr>
        <p:spPr>
          <a:xfrm>
            <a:off x="4501010" y="41542"/>
            <a:ext cx="399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CORRELATION CIRCLE PLOT</a:t>
            </a:r>
          </a:p>
        </p:txBody>
      </p:sp>
    </p:spTree>
    <p:extLst>
      <p:ext uri="{BB962C8B-B14F-4D97-AF65-F5344CB8AC3E}">
        <p14:creationId xmlns:p14="http://schemas.microsoft.com/office/powerpoint/2010/main" val="16154311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852C55-6E09-A636-70C5-D00B7CE5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4" y="0"/>
            <a:ext cx="10023231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900A7-4D0C-16D2-B9A6-571DD7A59D52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563EC4-CEBD-36C2-92CF-50728E07719D}"/>
              </a:ext>
            </a:extLst>
          </p:cNvPr>
          <p:cNvSpPr txBox="1"/>
          <p:nvPr/>
        </p:nvSpPr>
        <p:spPr>
          <a:xfrm>
            <a:off x="428016" y="544750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0.5</a:t>
            </a:r>
            <a:endParaRPr lang="en-GB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FD9061-D899-F000-CA40-11212F747045}"/>
              </a:ext>
            </a:extLst>
          </p:cNvPr>
          <p:cNvCxnSpPr>
            <a:cxnSpLocks/>
          </p:cNvCxnSpPr>
          <p:nvPr/>
        </p:nvCxnSpPr>
        <p:spPr>
          <a:xfrm flipH="1">
            <a:off x="2140085" y="3000983"/>
            <a:ext cx="2723744" cy="174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D461E6D-B414-CFD8-9A42-4D8731E54CBC}"/>
              </a:ext>
            </a:extLst>
          </p:cNvPr>
          <p:cNvSpPr txBox="1"/>
          <p:nvPr/>
        </p:nvSpPr>
        <p:spPr>
          <a:xfrm>
            <a:off x="0" y="4903936"/>
            <a:ext cx="295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Lots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positive </a:t>
            </a:r>
            <a:r>
              <a:rPr lang="es-ES" sz="2000" b="1" dirty="0" err="1">
                <a:solidFill>
                  <a:srgbClr val="002060"/>
                </a:solidFill>
              </a:rPr>
              <a:t>correlations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between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Met</a:t>
            </a:r>
            <a:r>
              <a:rPr lang="es-ES" sz="2000" b="1" dirty="0">
                <a:solidFill>
                  <a:srgbClr val="002060"/>
                </a:solidFill>
              </a:rPr>
              <a:t> and </a:t>
            </a:r>
            <a:r>
              <a:rPr lang="es-ES" sz="2000" b="1" dirty="0" err="1">
                <a:solidFill>
                  <a:srgbClr val="002060"/>
                </a:solidFill>
              </a:rPr>
              <a:t>Pph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82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ECA6E-57BB-239F-8E7D-4C18D17E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9" y="501145"/>
            <a:ext cx="8225492" cy="58557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074AA-BA9F-CA50-267A-DF88BFBDCD00}"/>
              </a:ext>
            </a:extLst>
          </p:cNvPr>
          <p:cNvSpPr txBox="1"/>
          <p:nvPr/>
        </p:nvSpPr>
        <p:spPr>
          <a:xfrm>
            <a:off x="5541869" y="0"/>
            <a:ext cx="229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CIRCOS PLOT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D13CCD-AD9C-C435-F0AE-3E3FBB4EE419}"/>
              </a:ext>
            </a:extLst>
          </p:cNvPr>
          <p:cNvSpPr txBox="1"/>
          <p:nvPr/>
        </p:nvSpPr>
        <p:spPr>
          <a:xfrm>
            <a:off x="515565" y="316479"/>
            <a:ext cx="204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Cut</a:t>
            </a:r>
            <a:r>
              <a:rPr lang="es-ES" b="1" dirty="0">
                <a:solidFill>
                  <a:srgbClr val="FF0000"/>
                </a:solidFill>
              </a:rPr>
              <a:t>-off 0.75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F838E5-F8C4-5D7A-56BC-FFD8C62D0B9E}"/>
              </a:ext>
            </a:extLst>
          </p:cNvPr>
          <p:cNvSpPr txBox="1"/>
          <p:nvPr/>
        </p:nvSpPr>
        <p:spPr>
          <a:xfrm>
            <a:off x="4637197" y="131723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CLUSTERED IMAGE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B2CB29-8869-AE05-85AD-6A5EAEA4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722473"/>
            <a:ext cx="8679830" cy="600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5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20334-EBC3-DE23-4235-5856C1CE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5" y="1039498"/>
            <a:ext cx="6736508" cy="51891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33189-7FEE-6657-6E1A-A2493779277C}"/>
              </a:ext>
            </a:extLst>
          </p:cNvPr>
          <p:cNvSpPr txBox="1"/>
          <p:nvPr/>
        </p:nvSpPr>
        <p:spPr>
          <a:xfrm>
            <a:off x="4374550" y="258182"/>
            <a:ext cx="360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RELEVANCE NETWORKS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A0C56-B78A-4B15-B3EB-DE530422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8" y="1209333"/>
            <a:ext cx="7355412" cy="14123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B09E86-2637-1F87-E9B2-D1490C44D686}"/>
              </a:ext>
            </a:extLst>
          </p:cNvPr>
          <p:cNvSpPr txBox="1"/>
          <p:nvPr/>
        </p:nvSpPr>
        <p:spPr>
          <a:xfrm>
            <a:off x="4863830" y="719847"/>
            <a:ext cx="398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Relevance</a:t>
            </a:r>
            <a:r>
              <a:rPr lang="es-ES" b="1" dirty="0"/>
              <a:t> </a:t>
            </a:r>
            <a:r>
              <a:rPr lang="es-ES" b="1" dirty="0" err="1"/>
              <a:t>networks</a:t>
            </a:r>
            <a:r>
              <a:rPr lang="es-ES" b="1" dirty="0"/>
              <a:t> table</a:t>
            </a:r>
            <a:endParaRPr lang="en-GB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7D71E7-416B-2D37-9AD3-5215844F71BD}"/>
              </a:ext>
            </a:extLst>
          </p:cNvPr>
          <p:cNvSpPr txBox="1"/>
          <p:nvPr/>
        </p:nvSpPr>
        <p:spPr>
          <a:xfrm>
            <a:off x="4836587" y="2792238"/>
            <a:ext cx="7196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chemeClr val="accent5">
                    <a:lumMod val="50000"/>
                  </a:schemeClr>
                </a:solidFill>
              </a:rPr>
              <a:t>TABLE CORRELATION NETWORK </a:t>
            </a:r>
            <a:r>
              <a:rPr lang="en-GB" sz="1400" u="sng" dirty="0">
                <a:solidFill>
                  <a:schemeClr val="accent5">
                    <a:lumMod val="50000"/>
                  </a:schemeClr>
                </a:solidFill>
              </a:rPr>
              <a:t>https://github.com/NIB-SI/UJI-Omics-phd/blob/main/_I_UJI-Omics-phd/_S_multiOmicsIntegra/_A_10_mixOmics-R/output/01_DIABLO-Enz_Met_Pph.txt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166D96-0DA1-8D1F-CC11-FFF86774B097}"/>
              </a:ext>
            </a:extLst>
          </p:cNvPr>
          <p:cNvSpPr txBox="1"/>
          <p:nvPr/>
        </p:nvSpPr>
        <p:spPr>
          <a:xfrm>
            <a:off x="7529207" y="4374459"/>
            <a:ext cx="24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Phenylpropanoids</a:t>
            </a:r>
            <a:r>
              <a:rPr lang="es-ES" b="1" dirty="0"/>
              <a:t> are </a:t>
            </a:r>
            <a:r>
              <a:rPr lang="es-ES" b="1" dirty="0" err="1"/>
              <a:t>positively</a:t>
            </a:r>
            <a:r>
              <a:rPr lang="es-ES" b="1" dirty="0"/>
              <a:t> </a:t>
            </a:r>
            <a:r>
              <a:rPr lang="es-ES" b="1" dirty="0" err="1"/>
              <a:t>correlated</a:t>
            </a:r>
            <a:r>
              <a:rPr lang="es-ES" b="1" dirty="0"/>
              <a:t> </a:t>
            </a:r>
            <a:r>
              <a:rPr lang="es-ES" b="1" dirty="0" err="1"/>
              <a:t>with</a:t>
            </a:r>
            <a:r>
              <a:rPr lang="es-ES" b="1" dirty="0"/>
              <a:t> LOX (JA)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09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DE5776-B657-2806-563B-02E9EDF6750C}"/>
              </a:ext>
            </a:extLst>
          </p:cNvPr>
          <p:cNvSpPr txBox="1"/>
          <p:nvPr/>
        </p:nvSpPr>
        <p:spPr>
          <a:xfrm>
            <a:off x="4995586" y="2677179"/>
            <a:ext cx="373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75000"/>
                  </a:schemeClr>
                </a:solidFill>
              </a:rPr>
              <a:t>NETWORKS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5CCCDF-2BC9-A6B2-F424-E0B899CCA497}"/>
              </a:ext>
            </a:extLst>
          </p:cNvPr>
          <p:cNvSpPr txBox="1"/>
          <p:nvPr/>
        </p:nvSpPr>
        <p:spPr>
          <a:xfrm>
            <a:off x="7470841" y="2815678"/>
            <a:ext cx="388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(Maria M., </a:t>
            </a:r>
            <a:r>
              <a:rPr lang="es-ES" sz="1200" b="1" dirty="0" err="1"/>
              <a:t>Ziva</a:t>
            </a:r>
            <a:r>
              <a:rPr lang="es-ES" sz="1200" b="1" dirty="0"/>
              <a:t> R., Maja Z., </a:t>
            </a:r>
            <a:r>
              <a:rPr lang="es-ES" sz="1200" b="1" dirty="0" err="1"/>
              <a:t>Marko</a:t>
            </a:r>
            <a:r>
              <a:rPr lang="es-ES" sz="1200" b="1" dirty="0"/>
              <a:t> P. and </a:t>
            </a:r>
            <a:r>
              <a:rPr lang="es-ES" sz="1200" b="1" dirty="0" err="1"/>
              <a:t>Carissa</a:t>
            </a:r>
            <a:r>
              <a:rPr lang="es-ES" sz="1200" b="1" dirty="0"/>
              <a:t> R.)</a:t>
            </a:r>
            <a:endParaRPr lang="en-GB" sz="1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39E07-E6CB-E7B1-24AA-683E05230776}"/>
              </a:ext>
            </a:extLst>
          </p:cNvPr>
          <p:cNvSpPr txBox="1"/>
          <p:nvPr/>
        </p:nvSpPr>
        <p:spPr>
          <a:xfrm>
            <a:off x="787939" y="3395032"/>
            <a:ext cx="1261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https://github.com/NIB-SI/UJI-Omics-phd/tree/main/_I_UJI-Omics-phd/_S_multiOmicsIntegra/_A_09_NetworksSKM-R/output/DiNAR-output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0434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725FBA-2653-DDF6-1AD7-45190460A7C0}"/>
              </a:ext>
            </a:extLst>
          </p:cNvPr>
          <p:cNvSpPr txBox="1"/>
          <p:nvPr/>
        </p:nvSpPr>
        <p:spPr>
          <a:xfrm>
            <a:off x="616082" y="165243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FIND ORTHOLOGS / TRANSLATIONS </a:t>
            </a:r>
            <a:r>
              <a:rPr lang="es-ES" b="1" dirty="0" err="1">
                <a:solidFill>
                  <a:srgbClr val="FF0000"/>
                </a:solidFill>
              </a:rPr>
              <a:t>Sly-Ath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87CF87-09DE-A34B-C76F-D7B6E5325169}"/>
              </a:ext>
            </a:extLst>
          </p:cNvPr>
          <p:cNvSpPr txBox="1"/>
          <p:nvPr/>
        </p:nvSpPr>
        <p:spPr>
          <a:xfrm>
            <a:off x="7704710" y="989846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r>
              <a:rPr lang="es-ES" dirty="0"/>
              <a:t> (1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Sly</a:t>
            </a:r>
            <a:r>
              <a:rPr lang="es-ES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95F98-A6D7-B44A-ED6D-DDBE563F77E8}"/>
              </a:ext>
            </a:extLst>
          </p:cNvPr>
          <p:cNvSpPr txBox="1"/>
          <p:nvPr/>
        </p:nvSpPr>
        <p:spPr>
          <a:xfrm>
            <a:off x="3599638" y="982695"/>
            <a:ext cx="4961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BLAST+orthofinder</a:t>
            </a:r>
            <a:r>
              <a:rPr lang="es-ES" dirty="0"/>
              <a:t> pipelines</a:t>
            </a:r>
          </a:p>
        </p:txBody>
      </p:sp>
      <p:sp>
        <p:nvSpPr>
          <p:cNvPr id="8" name="CuadroTexto 7">
            <a:hlinkClick r:id="rId2"/>
            <a:extLst>
              <a:ext uri="{FF2B5EF4-FFF2-40B4-BE49-F238E27FC236}">
                <a16:creationId xmlns:a16="http://schemas.microsoft.com/office/drawing/2014/main" id="{1711E1FF-FCFF-749D-0021-C53E0F49E794}"/>
              </a:ext>
            </a:extLst>
          </p:cNvPr>
          <p:cNvSpPr txBox="1"/>
          <p:nvPr/>
        </p:nvSpPr>
        <p:spPr>
          <a:xfrm>
            <a:off x="1247571" y="5612011"/>
            <a:ext cx="991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5">
                    <a:lumMod val="75000"/>
                  </a:schemeClr>
                </a:solidFill>
              </a:rPr>
              <a:t>Results: https://github.com/NIB-SI/UJI-Omics-phd/blob/main/_I_UJI-Omics-phd/_S_multiOmicsIntegra/_A_06_Orthologues-R/output/RBHresults.xlsx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374398-DB84-0371-89A3-F04663716190}"/>
              </a:ext>
            </a:extLst>
          </p:cNvPr>
          <p:cNvSpPr/>
          <p:nvPr/>
        </p:nvSpPr>
        <p:spPr>
          <a:xfrm>
            <a:off x="7091463" y="1084129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FA2958-2891-216C-693E-D555F104A48E}"/>
              </a:ext>
            </a:extLst>
          </p:cNvPr>
          <p:cNvSpPr/>
          <p:nvPr/>
        </p:nvSpPr>
        <p:spPr>
          <a:xfrm>
            <a:off x="2986391" y="1089144"/>
            <a:ext cx="545153" cy="170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6FA0F38-C9CB-6295-EF0B-60849F284E97}"/>
              </a:ext>
            </a:extLst>
          </p:cNvPr>
          <p:cNvSpPr txBox="1"/>
          <p:nvPr/>
        </p:nvSpPr>
        <p:spPr>
          <a:xfrm>
            <a:off x="-17027" y="1010854"/>
            <a:ext cx="311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proteins</a:t>
            </a:r>
            <a:r>
              <a:rPr lang="es-ES" dirty="0"/>
              <a:t> (</a:t>
            </a:r>
            <a:r>
              <a:rPr lang="es-ES" dirty="0" err="1"/>
              <a:t>Ath</a:t>
            </a:r>
            <a:r>
              <a:rPr lang="es-ES" dirty="0"/>
              <a:t> , </a:t>
            </a:r>
            <a:r>
              <a:rPr lang="es-ES" dirty="0" err="1"/>
              <a:t>Sly</a:t>
            </a:r>
            <a:r>
              <a:rPr lang="es-ES" dirty="0"/>
              <a:t> 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755020-311C-D1EB-D02A-A89E318645B7}"/>
              </a:ext>
            </a:extLst>
          </p:cNvPr>
          <p:cNvSpPr txBox="1"/>
          <p:nvPr/>
        </p:nvSpPr>
        <p:spPr>
          <a:xfrm>
            <a:off x="447167" y="562303"/>
            <a:ext cx="253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PLAZA</a:t>
            </a:r>
          </a:p>
        </p:txBody>
      </p:sp>
      <p:sp>
        <p:nvSpPr>
          <p:cNvPr id="14" name="CuadroTexto 13">
            <a:hlinkClick r:id="rId3"/>
            <a:extLst>
              <a:ext uri="{FF2B5EF4-FFF2-40B4-BE49-F238E27FC236}">
                <a16:creationId xmlns:a16="http://schemas.microsoft.com/office/drawing/2014/main" id="{80B7F131-04B5-08CB-AAF8-6CEC02120F22}"/>
              </a:ext>
            </a:extLst>
          </p:cNvPr>
          <p:cNvSpPr txBox="1"/>
          <p:nvPr/>
        </p:nvSpPr>
        <p:spPr>
          <a:xfrm>
            <a:off x="1247571" y="5310980"/>
            <a:ext cx="10736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u="sng" dirty="0">
                <a:solidFill>
                  <a:schemeClr val="accent1"/>
                </a:solidFill>
              </a:rPr>
              <a:t>HTML: https://github.com/NIB-SI/UJI-Omics-phd/blob/main/_I_UJI-Omics-phd/_S_multiOmicsIntegra/_A_06_Orthologues-R/scripts/01_ortho.html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F7D2F2-1E50-F853-BF8C-06DACA17CC1D}"/>
              </a:ext>
            </a:extLst>
          </p:cNvPr>
          <p:cNvSpPr txBox="1"/>
          <p:nvPr/>
        </p:nvSpPr>
        <p:spPr>
          <a:xfrm>
            <a:off x="798072" y="5972531"/>
            <a:ext cx="11139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=SI(Y([@[perc_identity]] &gt;= 50, (Y(Y([@[q_len/s_len]] &lt;=1.5, [@[q_len/s_len]] &gt;= 0.5), O(Y([@[q_len/a_len]]&lt;=1.5,  [@[q_len/a_len]] &gt;= 0.5), Y([@[s_len/a_len]]&lt;=1.5,[@[s_len/a_len]] &gt;= 0.5))))), VERDADERO)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8934E4-C63B-67CE-C117-CA2A20B5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92" y="1733555"/>
            <a:ext cx="4593279" cy="34272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CA9A5AB-264D-BFC8-0383-A54F1701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553" y="1693890"/>
            <a:ext cx="6219621" cy="3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2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/>
            <a:extLst>
              <a:ext uri="{FF2B5EF4-FFF2-40B4-BE49-F238E27FC236}">
                <a16:creationId xmlns:a16="http://schemas.microsoft.com/office/drawing/2014/main" id="{22C17F30-C16F-5E95-C472-C5F092519637}"/>
              </a:ext>
            </a:extLst>
          </p:cNvPr>
          <p:cNvSpPr txBox="1"/>
          <p:nvPr/>
        </p:nvSpPr>
        <p:spPr>
          <a:xfrm>
            <a:off x="567446" y="2345349"/>
            <a:ext cx="11624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</a:rPr>
              <a:t>HTML</a:t>
            </a:r>
            <a:r>
              <a:rPr lang="en-GB" sz="1400" u="sng" dirty="0">
                <a:solidFill>
                  <a:srgbClr val="0070C0"/>
                </a:solidFill>
              </a:rPr>
              <a:t>: https://github.com/NIB-SI/UJI-Omics-phd/blob/main/_I_UJI-Omics-phd/_S_multiOmicsIntegra/_A_09_NetworksSKM-R/scripts/01_geneID_to_PSS-Ath.html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4E28C63-919F-3C41-0FFE-C2122BC12DB1}"/>
              </a:ext>
            </a:extLst>
          </p:cNvPr>
          <p:cNvSpPr txBox="1"/>
          <p:nvPr/>
        </p:nvSpPr>
        <p:spPr>
          <a:xfrm>
            <a:off x="567446" y="176992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1. PRIORITIZED TOMATO ON PSS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r>
              <a:rPr lang="es-ES" b="1" dirty="0">
                <a:solidFill>
                  <a:srgbClr val="FF0000"/>
                </a:solidFill>
              </a:rPr>
              <a:t> BASED ID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61AD1D-8D4B-D251-7F00-EF5F6ACD1885}"/>
              </a:ext>
            </a:extLst>
          </p:cNvPr>
          <p:cNvSpPr txBox="1"/>
          <p:nvPr/>
        </p:nvSpPr>
        <p:spPr>
          <a:xfrm>
            <a:off x="1564800" y="58847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09879A-8272-4EA1-C599-EBD3C0C0A444}"/>
              </a:ext>
            </a:extLst>
          </p:cNvPr>
          <p:cNvSpPr txBox="1"/>
          <p:nvPr/>
        </p:nvSpPr>
        <p:spPr>
          <a:xfrm>
            <a:off x="854414" y="1023205"/>
            <a:ext cx="293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PSS nodes (</a:t>
            </a:r>
            <a:r>
              <a:rPr lang="en-GB" dirty="0" err="1"/>
              <a:t>Ath</a:t>
            </a:r>
            <a:r>
              <a:rPr lang="en-GB" dirty="0"/>
              <a:t> based) </a:t>
            </a:r>
            <a:r>
              <a:rPr lang="en-GB" b="1" u="sng" dirty="0"/>
              <a:t>613 (nodes) 430 </a:t>
            </a:r>
            <a:r>
              <a:rPr lang="en-GB" b="1" u="sng" dirty="0" err="1"/>
              <a:t>Ath</a:t>
            </a:r>
            <a:r>
              <a:rPr lang="en-GB" b="1" u="sng" dirty="0"/>
              <a:t> genes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868FDF8-E702-055D-CE05-FB01B09439C7}"/>
              </a:ext>
            </a:extLst>
          </p:cNvPr>
          <p:cNvSpPr/>
          <p:nvPr/>
        </p:nvSpPr>
        <p:spPr>
          <a:xfrm>
            <a:off x="3694887" y="1379230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DE64F35-6DCD-8A8C-089E-DB35E15889F4}"/>
              </a:ext>
            </a:extLst>
          </p:cNvPr>
          <p:cNvSpPr txBox="1"/>
          <p:nvPr/>
        </p:nvSpPr>
        <p:spPr>
          <a:xfrm>
            <a:off x="4445540" y="1257541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EC2648B-AC58-98C4-B381-F51C5AD480D4}"/>
              </a:ext>
            </a:extLst>
          </p:cNvPr>
          <p:cNvSpPr/>
          <p:nvPr/>
        </p:nvSpPr>
        <p:spPr>
          <a:xfrm>
            <a:off x="7602976" y="1379229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9588E8-6E69-9018-73CC-160B86422035}"/>
              </a:ext>
            </a:extLst>
          </p:cNvPr>
          <p:cNvSpPr txBox="1"/>
          <p:nvPr/>
        </p:nvSpPr>
        <p:spPr>
          <a:xfrm>
            <a:off x="9302238" y="708984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A36B16-0270-06BD-67F1-45F525DF1F94}"/>
              </a:ext>
            </a:extLst>
          </p:cNvPr>
          <p:cNvSpPr txBox="1"/>
          <p:nvPr/>
        </p:nvSpPr>
        <p:spPr>
          <a:xfrm>
            <a:off x="8391727" y="1245390"/>
            <a:ext cx="328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PSS 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PSS-</a:t>
            </a:r>
            <a:r>
              <a:rPr lang="es-ES" dirty="0" err="1"/>
              <a:t>DiNAR</a:t>
            </a:r>
            <a:r>
              <a:rPr lang="es-ES" dirty="0"/>
              <a:t> input) 165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DEGs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188D2F-36CF-23BB-9840-ECA06CFFBB64}"/>
              </a:ext>
            </a:extLst>
          </p:cNvPr>
          <p:cNvSpPr txBox="1"/>
          <p:nvPr/>
        </p:nvSpPr>
        <p:spPr>
          <a:xfrm>
            <a:off x="136188" y="5992490"/>
            <a:ext cx="1230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hlinkClick r:id="rId3"/>
              </a:rPr>
              <a:t>HTML</a:t>
            </a:r>
            <a:r>
              <a:rPr lang="en-GB" sz="1400" u="sng" dirty="0">
                <a:solidFill>
                  <a:schemeClr val="accent1"/>
                </a:solidFill>
                <a:hlinkClick r:id="rId3"/>
              </a:rPr>
              <a:t>: https://github.com/NIB-SI/UJI-Omics-phd/blob/main/_I_UJI-Omics-phd/_S_multiOmicsIntegra/_A_09_NetworksSKM-R/scripts/03_geneID_to_old-CKN.html</a:t>
            </a:r>
            <a:endParaRPr lang="en-GB" sz="1400" u="sng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5944AC-5DE8-4162-DC4F-F44E3ADCC90F}"/>
              </a:ext>
            </a:extLst>
          </p:cNvPr>
          <p:cNvSpPr txBox="1"/>
          <p:nvPr/>
        </p:nvSpPr>
        <p:spPr>
          <a:xfrm>
            <a:off x="616082" y="3199094"/>
            <a:ext cx="547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2. PRIORITIZED TOMATO TO CKN </a:t>
            </a:r>
            <a:r>
              <a:rPr lang="es-ES" b="1" dirty="0" err="1">
                <a:solidFill>
                  <a:srgbClr val="FF0000"/>
                </a:solidFill>
              </a:rPr>
              <a:t>Ath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1284BF-328D-01D5-35B0-7C1C3BDB76D1}"/>
              </a:ext>
            </a:extLst>
          </p:cNvPr>
          <p:cNvSpPr txBox="1"/>
          <p:nvPr/>
        </p:nvSpPr>
        <p:spPr>
          <a:xfrm>
            <a:off x="1102465" y="4601731"/>
            <a:ext cx="33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28400 </a:t>
            </a:r>
            <a:r>
              <a:rPr lang="es-ES" dirty="0" err="1"/>
              <a:t>translations</a:t>
            </a:r>
            <a:endParaRPr lang="es-ES" dirty="0"/>
          </a:p>
          <a:p>
            <a:r>
              <a:rPr lang="en-GB" dirty="0"/>
              <a:t>DEs (Filtered </a:t>
            </a:r>
            <a:r>
              <a:rPr lang="en-GB" dirty="0" err="1"/>
              <a:t>LogFC</a:t>
            </a:r>
            <a:r>
              <a:rPr lang="en-GB" dirty="0"/>
              <a:t>)</a:t>
            </a:r>
          </a:p>
          <a:p>
            <a:r>
              <a:rPr lang="en-GB" dirty="0"/>
              <a:t>Old CKN nodes </a:t>
            </a:r>
            <a:r>
              <a:rPr lang="en-GB" b="1" u="sng" dirty="0"/>
              <a:t>20011</a:t>
            </a:r>
            <a:r>
              <a:rPr lang="en-GB" dirty="0"/>
              <a:t> nodes (</a:t>
            </a:r>
            <a:r>
              <a:rPr lang="en-GB" dirty="0" err="1"/>
              <a:t>Ath</a:t>
            </a:r>
            <a:r>
              <a:rPr lang="en-GB" dirty="0"/>
              <a:t> based)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A5A4FAB-A121-6874-CA1A-C02BF59F5AAC}"/>
              </a:ext>
            </a:extLst>
          </p:cNvPr>
          <p:cNvSpPr/>
          <p:nvPr/>
        </p:nvSpPr>
        <p:spPr>
          <a:xfrm>
            <a:off x="4093757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F1E470-6C2E-BD0A-7BE8-CA6C19A55585}"/>
              </a:ext>
            </a:extLst>
          </p:cNvPr>
          <p:cNvSpPr txBox="1"/>
          <p:nvPr/>
        </p:nvSpPr>
        <p:spPr>
          <a:xfrm>
            <a:off x="4920909" y="4693133"/>
            <a:ext cx="309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</a:t>
            </a:r>
            <a:r>
              <a:rPr lang="en-GB" dirty="0"/>
              <a:t> most responsive Sly ID to </a:t>
            </a:r>
            <a:r>
              <a:rPr lang="en-GB" dirty="0" err="1"/>
              <a:t>Ath</a:t>
            </a:r>
            <a:r>
              <a:rPr lang="en-GB" dirty="0"/>
              <a:t> ID</a:t>
            </a:r>
          </a:p>
          <a:p>
            <a:pPr algn="ctr"/>
            <a:r>
              <a:rPr lang="en-GB" dirty="0"/>
              <a:t>Read those IDs present in PSS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361497ED-1E81-1D39-40DA-344F384A5B63}"/>
              </a:ext>
            </a:extLst>
          </p:cNvPr>
          <p:cNvSpPr/>
          <p:nvPr/>
        </p:nvSpPr>
        <p:spPr>
          <a:xfrm>
            <a:off x="8168512" y="4887368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C9468C-B15A-D5EC-59F7-7F279E166CBA}"/>
              </a:ext>
            </a:extLst>
          </p:cNvPr>
          <p:cNvSpPr txBox="1"/>
          <p:nvPr/>
        </p:nvSpPr>
        <p:spPr>
          <a:xfrm>
            <a:off x="9027870" y="4708439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 3074 (</a:t>
            </a:r>
            <a:r>
              <a:rPr lang="es-ES" dirty="0" err="1"/>
              <a:t>DEGs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948030-3911-24BD-8104-EB43F260EDF9}"/>
              </a:ext>
            </a:extLst>
          </p:cNvPr>
          <p:cNvSpPr txBox="1"/>
          <p:nvPr/>
        </p:nvSpPr>
        <p:spPr>
          <a:xfrm>
            <a:off x="9938692" y="4014900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5EECD1-1CBF-40A4-38F9-A0FF94142FB3}"/>
              </a:ext>
            </a:extLst>
          </p:cNvPr>
          <p:cNvSpPr txBox="1"/>
          <p:nvPr/>
        </p:nvSpPr>
        <p:spPr>
          <a:xfrm>
            <a:off x="1849211" y="3943173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D0357E-7D19-54F5-7E5C-F9229127D31C}"/>
              </a:ext>
            </a:extLst>
          </p:cNvPr>
          <p:cNvSpPr txBox="1"/>
          <p:nvPr/>
        </p:nvSpPr>
        <p:spPr>
          <a:xfrm>
            <a:off x="5831732" y="157503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E50275-DA67-EEA6-3018-A52678FFD116}"/>
              </a:ext>
            </a:extLst>
          </p:cNvPr>
          <p:cNvSpPr txBox="1"/>
          <p:nvPr/>
        </p:nvSpPr>
        <p:spPr>
          <a:xfrm>
            <a:off x="6013315" y="2879000"/>
            <a:ext cx="2772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P-</a:t>
            </a:r>
            <a:r>
              <a:rPr lang="es-ES" sz="2000" b="1" dirty="0" err="1"/>
              <a:t>value</a:t>
            </a:r>
            <a:r>
              <a:rPr lang="es-ES" sz="2000" b="1" dirty="0"/>
              <a:t>&lt; 0.05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31327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646C8-48B7-6BEC-5AE5-9D00C535FCFA}"/>
              </a:ext>
            </a:extLst>
          </p:cNvPr>
          <p:cNvSpPr txBox="1"/>
          <p:nvPr/>
        </p:nvSpPr>
        <p:spPr>
          <a:xfrm>
            <a:off x="0" y="3796219"/>
            <a:ext cx="11264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u="sng" dirty="0">
                <a:solidFill>
                  <a:srgbClr val="0070C0"/>
                </a:solidFill>
                <a:hlinkClick r:id="rId2"/>
              </a:rPr>
              <a:t>https://github.com/NIB-SI/UJI-Omics-phd/blob/main/_I_UJI-Omics-phd/_S_multiOmicsIntegra/_A_09_NetworksSKM-R/scripts/04_filter_old-CKN.html</a:t>
            </a:r>
            <a:endParaRPr lang="en-GB" sz="1400" u="sng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771724" y="871838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3. </a:t>
            </a:r>
            <a:r>
              <a:rPr lang="es-ES" b="1" dirty="0" err="1">
                <a:solidFill>
                  <a:srgbClr val="FF0000"/>
                </a:solidFill>
              </a:rPr>
              <a:t>Filtered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old</a:t>
            </a:r>
            <a:r>
              <a:rPr lang="es-ES" b="1" dirty="0">
                <a:solidFill>
                  <a:srgbClr val="FF0000"/>
                </a:solidFill>
              </a:rPr>
              <a:t> CKN (23192 </a:t>
            </a:r>
            <a:r>
              <a:rPr lang="es-ES" b="1" dirty="0" err="1">
                <a:solidFill>
                  <a:srgbClr val="FF0000"/>
                </a:solidFill>
              </a:rPr>
              <a:t>edges</a:t>
            </a:r>
            <a:r>
              <a:rPr lang="es-ES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4009957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46A02CF5-296F-E686-888C-1C00CC5A60CA}"/>
              </a:ext>
            </a:extLst>
          </p:cNvPr>
          <p:cNvSpPr/>
          <p:nvPr/>
        </p:nvSpPr>
        <p:spPr>
          <a:xfrm>
            <a:off x="8084712" y="2437083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9821961" y="1768532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829755" y="142390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1DD850-2076-C6B1-E192-447DC8F72FBB}"/>
              </a:ext>
            </a:extLst>
          </p:cNvPr>
          <p:cNvSpPr txBox="1"/>
          <p:nvPr/>
        </p:nvSpPr>
        <p:spPr>
          <a:xfrm>
            <a:off x="820301" y="1888861"/>
            <a:ext cx="2772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Old CKN edges</a:t>
            </a:r>
            <a:endParaRPr lang="es-ES" dirty="0"/>
          </a:p>
          <a:p>
            <a:pPr algn="ctr"/>
            <a:r>
              <a:rPr lang="es-ES" dirty="0" err="1"/>
              <a:t>Prioritised</a:t>
            </a:r>
            <a:r>
              <a:rPr lang="es-ES" dirty="0"/>
              <a:t> </a:t>
            </a:r>
            <a:r>
              <a:rPr lang="es-ES" dirty="0" err="1"/>
              <a:t>tomato</a:t>
            </a:r>
            <a:r>
              <a:rPr lang="es-ES" dirty="0"/>
              <a:t> CKN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Prioritised</a:t>
            </a:r>
            <a:r>
              <a:rPr lang="es-ES" dirty="0"/>
              <a:t> CKN-</a:t>
            </a:r>
            <a:r>
              <a:rPr lang="es-ES" dirty="0" err="1"/>
              <a:t>DiNAR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4AE4E-B28D-6B03-5150-222BE7FFF0C2}"/>
              </a:ext>
            </a:extLst>
          </p:cNvPr>
          <p:cNvSpPr txBox="1"/>
          <p:nvPr/>
        </p:nvSpPr>
        <p:spPr>
          <a:xfrm>
            <a:off x="4989173" y="2214655"/>
            <a:ext cx="2772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edges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DE in </a:t>
            </a:r>
            <a:r>
              <a:rPr lang="es-ES" dirty="0" err="1"/>
              <a:t>both</a:t>
            </a:r>
            <a:r>
              <a:rPr lang="es-ES" dirty="0"/>
              <a:t> genes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68A80-2E52-A85C-9F05-3FF415BDC87C}"/>
              </a:ext>
            </a:extLst>
          </p:cNvPr>
          <p:cNvSpPr txBox="1"/>
          <p:nvPr/>
        </p:nvSpPr>
        <p:spPr>
          <a:xfrm>
            <a:off x="8898374" y="2353154"/>
            <a:ext cx="27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Filtered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cytoscape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99A069-0960-9334-AEAB-63E87FFAB49E}"/>
              </a:ext>
            </a:extLst>
          </p:cNvPr>
          <p:cNvSpPr txBox="1"/>
          <p:nvPr/>
        </p:nvSpPr>
        <p:spPr>
          <a:xfrm>
            <a:off x="771724" y="5243620"/>
            <a:ext cx="633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LionessR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It’s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hard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to</a:t>
            </a:r>
            <a:r>
              <a:rPr lang="es-ES" b="1" dirty="0">
                <a:solidFill>
                  <a:srgbClr val="FF0000"/>
                </a:solidFill>
              </a:rPr>
              <a:t> define </a:t>
            </a:r>
            <a:r>
              <a:rPr lang="es-ES" b="1" dirty="0" err="1">
                <a:solidFill>
                  <a:srgbClr val="FF0000"/>
                </a:solidFill>
              </a:rPr>
              <a:t>cutoffs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5AD5F2-1B5E-E4B4-CC74-A224862351EF}"/>
              </a:ext>
            </a:extLst>
          </p:cNvPr>
          <p:cNvSpPr txBox="1"/>
          <p:nvPr/>
        </p:nvSpPr>
        <p:spPr>
          <a:xfrm>
            <a:off x="820301" y="5645786"/>
            <a:ext cx="12227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https://github.com/NIB-SI/UJI-Omics-phd/blob/main/_I_UJI-Omics-phd/_S_multiOmicsIntegra/_A_09_NetworksSKM-R/scripts/05_lionessR.html</a:t>
            </a:r>
            <a:endParaRPr lang="en-GB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3B764A-D664-272D-9782-C627C02502A8}"/>
              </a:ext>
            </a:extLst>
          </p:cNvPr>
          <p:cNvSpPr txBox="1"/>
          <p:nvPr/>
        </p:nvSpPr>
        <p:spPr>
          <a:xfrm>
            <a:off x="0" y="4172534"/>
            <a:ext cx="1307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https://github.com/NIB-SI/UJI-Omics-phd/tree/main/_I_UJI-Omics-phd/_S_multiOmicsIntegra/_A_09_NetworksSKM-R/output/CKN-DiNAR-input/prioritised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37374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475751A-DFAC-3F7B-BB93-BD0C5829CB7F}"/>
              </a:ext>
            </a:extLst>
          </p:cNvPr>
          <p:cNvSpPr txBox="1"/>
          <p:nvPr/>
        </p:nvSpPr>
        <p:spPr>
          <a:xfrm>
            <a:off x="664719" y="554065"/>
            <a:ext cx="633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OPTION 5 . ZIVA’S CUSTOM NETWORKS</a:t>
            </a:r>
            <a:endParaRPr lang="en-GB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s-E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CD92C20-EEEA-4DE5-14D3-F1538B0B9E3A}"/>
              </a:ext>
            </a:extLst>
          </p:cNvPr>
          <p:cNvSpPr/>
          <p:nvPr/>
        </p:nvSpPr>
        <p:spPr>
          <a:xfrm>
            <a:off x="5068120" y="2140031"/>
            <a:ext cx="703565" cy="201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F61F9C-3BB1-D2DF-F034-8DA2EB3D6278}"/>
              </a:ext>
            </a:extLst>
          </p:cNvPr>
          <p:cNvSpPr txBox="1"/>
          <p:nvPr/>
        </p:nvSpPr>
        <p:spPr>
          <a:xfrm>
            <a:off x="8503781" y="1208406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Output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158098-A35F-47DB-97D1-5120D44C08AF}"/>
              </a:ext>
            </a:extLst>
          </p:cNvPr>
          <p:cNvSpPr txBox="1"/>
          <p:nvPr/>
        </p:nvSpPr>
        <p:spPr>
          <a:xfrm>
            <a:off x="1178002" y="1262627"/>
            <a:ext cx="12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Input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F9C164-86DE-A833-7886-55797F59A9D8}"/>
              </a:ext>
            </a:extLst>
          </p:cNvPr>
          <p:cNvSpPr txBox="1"/>
          <p:nvPr/>
        </p:nvSpPr>
        <p:spPr>
          <a:xfrm>
            <a:off x="6096000" y="160135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https://github.com/NIB-SI/UJI-Omics-phd/blob/main/_I_UJI-Omics-phd/_S_multiOmicsIntegra/_A_09_NetworksSKM-R/output/cytoscape/network_phosphoproteomics_Dulcenombre_v2023-07-21.cys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A61959-59A8-A153-3511-E04B94342342}"/>
              </a:ext>
            </a:extLst>
          </p:cNvPr>
          <p:cNvSpPr txBox="1"/>
          <p:nvPr/>
        </p:nvSpPr>
        <p:spPr>
          <a:xfrm>
            <a:off x="968711" y="173985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New CKN </a:t>
            </a:r>
          </a:p>
          <a:p>
            <a:r>
              <a:rPr lang="en-GB" dirty="0"/>
              <a:t>Ranks 1-3 3254 nodes 32350 edges</a:t>
            </a:r>
          </a:p>
          <a:p>
            <a:r>
              <a:rPr lang="en-GB" dirty="0"/>
              <a:t>Filters ranks 1-2 1396 nodes 4484 edges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A19244-67BF-5371-51A9-493804F1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7" y="2891432"/>
            <a:ext cx="5146897" cy="332275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26CF12-9FD4-1AA3-D805-1C500FBE7262}"/>
              </a:ext>
            </a:extLst>
          </p:cNvPr>
          <p:cNvSpPr txBox="1"/>
          <p:nvPr/>
        </p:nvSpPr>
        <p:spPr>
          <a:xfrm>
            <a:off x="4244498" y="630393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phosphoproteomics</a:t>
            </a:r>
            <a:r>
              <a:rPr lang="en-GB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9032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C157AB6-D300-63DC-AA1B-9E33BB65A12A}"/>
              </a:ext>
            </a:extLst>
          </p:cNvPr>
          <p:cNvCxnSpPr/>
          <p:nvPr/>
        </p:nvCxnSpPr>
        <p:spPr>
          <a:xfrm>
            <a:off x="6275205" y="1230549"/>
            <a:ext cx="0" cy="439690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11;p6">
            <a:extLst>
              <a:ext uri="{FF2B5EF4-FFF2-40B4-BE49-F238E27FC236}">
                <a16:creationId xmlns:a16="http://schemas.microsoft.com/office/drawing/2014/main" id="{7562E8E3-CA98-112C-FB31-C59389F52337}"/>
              </a:ext>
            </a:extLst>
          </p:cNvPr>
          <p:cNvSpPr txBox="1"/>
          <p:nvPr/>
        </p:nvSpPr>
        <p:spPr>
          <a:xfrm>
            <a:off x="7649171" y="5815238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Botrytis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cinerea</a:t>
            </a:r>
            <a:endParaRPr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2B2C76-9BEF-A60E-F4E1-3642F8E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40" y="1646001"/>
            <a:ext cx="3467100" cy="398145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0" y="1093689"/>
            <a:ext cx="2867025" cy="4543425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312340" y="5817624"/>
            <a:ext cx="37848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Citrus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Tetranychus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urticae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720905" y="211765"/>
            <a:ext cx="93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Could MIR be effective in two different </a:t>
            </a:r>
            <a:r>
              <a:rPr lang="en-GB" sz="2400" b="1" dirty="0" err="1">
                <a:solidFill>
                  <a:srgbClr val="002060"/>
                </a:solidFill>
              </a:rPr>
              <a:t>pathosystems</a:t>
            </a:r>
            <a:r>
              <a:rPr lang="en-GB" sz="2400" b="1" dirty="0">
                <a:solidFill>
                  <a:srgbClr val="002060"/>
                </a:solidFill>
              </a:rPr>
              <a:t> that depends on JA-</a:t>
            </a:r>
            <a:r>
              <a:rPr lang="en-GB" sz="2400" b="1" dirty="0" err="1">
                <a:solidFill>
                  <a:srgbClr val="002060"/>
                </a:solidFill>
              </a:rPr>
              <a:t>signaling</a:t>
            </a:r>
            <a:r>
              <a:rPr lang="en-GB" sz="2400" b="1" dirty="0">
                <a:solidFill>
                  <a:srgbClr val="002060"/>
                </a:solidFill>
              </a:rPr>
              <a:t> pathway?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D690E4-5339-62E6-7FF6-0DE28868C1E7}"/>
              </a:ext>
            </a:extLst>
          </p:cNvPr>
          <p:cNvSpPr txBox="1"/>
          <p:nvPr/>
        </p:nvSpPr>
        <p:spPr>
          <a:xfrm>
            <a:off x="85647" y="6136592"/>
            <a:ext cx="667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2060"/>
                </a:solidFill>
              </a:rPr>
              <a:t>mite</a:t>
            </a:r>
            <a:endParaRPr lang="en-GB" sz="2400" b="1" dirty="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02F386-6125-360F-E538-E2F8876EA551}"/>
              </a:ext>
            </a:extLst>
          </p:cNvPr>
          <p:cNvSpPr txBox="1"/>
          <p:nvPr/>
        </p:nvSpPr>
        <p:spPr>
          <a:xfrm>
            <a:off x="5919000" y="6136591"/>
            <a:ext cx="6187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02060"/>
                </a:solidFill>
              </a:rPr>
              <a:t>necrotroph</a:t>
            </a:r>
            <a:endParaRPr lang="en-GB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FD4AC7-6551-DA85-E904-0B0CA11E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28" y="1147864"/>
            <a:ext cx="5076943" cy="3857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4BA6771-E88B-681A-55C1-67D770A82C13}"/>
              </a:ext>
            </a:extLst>
          </p:cNvPr>
          <p:cNvSpPr txBox="1"/>
          <p:nvPr/>
        </p:nvSpPr>
        <p:spPr>
          <a:xfrm>
            <a:off x="396821" y="71548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004_myco_infected_48h-mycorrhized_48h.txt</a:t>
            </a:r>
            <a:r>
              <a:rPr lang="en-GB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25AEBB-0AA4-D866-AC55-18D1DE66848D}"/>
              </a:ext>
            </a:extLst>
          </p:cNvPr>
          <p:cNvSpPr/>
          <p:nvPr/>
        </p:nvSpPr>
        <p:spPr>
          <a:xfrm>
            <a:off x="6855568" y="1974715"/>
            <a:ext cx="605548" cy="5642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91B92D3-50E2-E4FB-FBAF-2DDF47E1C1AA}"/>
              </a:ext>
            </a:extLst>
          </p:cNvPr>
          <p:cNvCxnSpPr>
            <a:cxnSpLocks/>
          </p:cNvCxnSpPr>
          <p:nvPr/>
        </p:nvCxnSpPr>
        <p:spPr>
          <a:xfrm flipH="1">
            <a:off x="7639021" y="1629925"/>
            <a:ext cx="1210717" cy="34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FE8AC2-91A0-BE88-F50C-615FFC7AB01D}"/>
              </a:ext>
            </a:extLst>
          </p:cNvPr>
          <p:cNvSpPr txBox="1"/>
          <p:nvPr/>
        </p:nvSpPr>
        <p:spPr>
          <a:xfrm>
            <a:off x="8849738" y="1147864"/>
            <a:ext cx="24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ICS </a:t>
            </a:r>
            <a:r>
              <a:rPr lang="es-ES" dirty="0" err="1"/>
              <a:t>from</a:t>
            </a:r>
            <a:r>
              <a:rPr lang="es-ES" dirty="0"/>
              <a:t> SA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sense</a:t>
            </a:r>
            <a:r>
              <a:rPr lang="es-ES" dirty="0"/>
              <a:t> </a:t>
            </a:r>
            <a:r>
              <a:rPr lang="es-ES" dirty="0" err="1"/>
              <a:t>Botrytis</a:t>
            </a:r>
            <a:r>
              <a:rPr lang="es-ES" dirty="0"/>
              <a:t>-</a:t>
            </a:r>
            <a:r>
              <a:rPr lang="es-ES" dirty="0" err="1"/>
              <a:t>Necrotroph</a:t>
            </a:r>
            <a:r>
              <a:rPr lang="es-ES" dirty="0"/>
              <a:t>-JA</a:t>
            </a:r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58C3458-9970-14A6-B5CB-547F2F29BEAC}"/>
              </a:ext>
            </a:extLst>
          </p:cNvPr>
          <p:cNvCxnSpPr>
            <a:cxnSpLocks/>
          </p:cNvCxnSpPr>
          <p:nvPr/>
        </p:nvCxnSpPr>
        <p:spPr>
          <a:xfrm>
            <a:off x="7907552" y="3669491"/>
            <a:ext cx="1703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5F9DA2-CAD9-D834-ACBB-C720A1BEF4A5}"/>
              </a:ext>
            </a:extLst>
          </p:cNvPr>
          <p:cNvSpPr/>
          <p:nvPr/>
        </p:nvSpPr>
        <p:spPr>
          <a:xfrm>
            <a:off x="6855566" y="3190674"/>
            <a:ext cx="908323" cy="7976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8826E5-44FF-9F3F-15CC-0C582507C3B9}"/>
              </a:ext>
            </a:extLst>
          </p:cNvPr>
          <p:cNvSpPr txBox="1"/>
          <p:nvPr/>
        </p:nvSpPr>
        <p:spPr>
          <a:xfrm>
            <a:off x="9812955" y="3429000"/>
            <a:ext cx="241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LOX, PR3- JA</a:t>
            </a:r>
            <a:endParaRPr lang="en-GB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1C7A965-35AF-7373-6662-FC6D2424247D}"/>
              </a:ext>
            </a:extLst>
          </p:cNvPr>
          <p:cNvSpPr/>
          <p:nvPr/>
        </p:nvSpPr>
        <p:spPr>
          <a:xfrm>
            <a:off x="5879111" y="3190674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85C05A-E44A-EE98-1CCE-1AFEF4A0BDF4}"/>
              </a:ext>
            </a:extLst>
          </p:cNvPr>
          <p:cNvSpPr/>
          <p:nvPr/>
        </p:nvSpPr>
        <p:spPr>
          <a:xfrm>
            <a:off x="6803685" y="4131368"/>
            <a:ext cx="216890" cy="238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C03A233-CD10-172B-2A53-D5D9E7113949}"/>
              </a:ext>
            </a:extLst>
          </p:cNvPr>
          <p:cNvCxnSpPr>
            <a:cxnSpLocks/>
          </p:cNvCxnSpPr>
          <p:nvPr/>
        </p:nvCxnSpPr>
        <p:spPr>
          <a:xfrm>
            <a:off x="6011967" y="3429000"/>
            <a:ext cx="274624" cy="252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F3EB992-AD9F-FA91-E6C7-7EA7D87DAF6C}"/>
              </a:ext>
            </a:extLst>
          </p:cNvPr>
          <p:cNvCxnSpPr>
            <a:cxnSpLocks/>
          </p:cNvCxnSpPr>
          <p:nvPr/>
        </p:nvCxnSpPr>
        <p:spPr>
          <a:xfrm flipH="1">
            <a:off x="6491199" y="4481736"/>
            <a:ext cx="420931" cy="133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540916A-76EF-1F9F-4EE4-86006261AA15}"/>
              </a:ext>
            </a:extLst>
          </p:cNvPr>
          <p:cNvSpPr txBox="1"/>
          <p:nvPr/>
        </p:nvSpPr>
        <p:spPr>
          <a:xfrm>
            <a:off x="5542856" y="5973600"/>
            <a:ext cx="591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Ethylene</a:t>
            </a:r>
            <a:r>
              <a:rPr lang="es-ES" dirty="0"/>
              <a:t>- </a:t>
            </a:r>
            <a:r>
              <a:rPr lang="es-ES" dirty="0" err="1"/>
              <a:t>Lidoy’s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(MIR </a:t>
            </a:r>
            <a:r>
              <a:rPr lang="es-ES" dirty="0" err="1"/>
              <a:t>against</a:t>
            </a:r>
            <a:r>
              <a:rPr lang="es-ES" dirty="0"/>
              <a:t> </a:t>
            </a:r>
            <a:r>
              <a:rPr lang="es-ES" dirty="0" err="1"/>
              <a:t>spodoptera</a:t>
            </a:r>
            <a:r>
              <a:rPr lang="es-ES" dirty="0"/>
              <a:t> </a:t>
            </a:r>
            <a:r>
              <a:rPr lang="es-ES" dirty="0" err="1"/>
              <a:t>mediated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ET </a:t>
            </a:r>
            <a:r>
              <a:rPr lang="es-ES" dirty="0" err="1"/>
              <a:t>singnaling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C84349-F256-B650-83E0-622875393A03}"/>
              </a:ext>
            </a:extLst>
          </p:cNvPr>
          <p:cNvSpPr txBox="1"/>
          <p:nvPr/>
        </p:nvSpPr>
        <p:spPr>
          <a:xfrm>
            <a:off x="865762" y="184826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at </a:t>
            </a:r>
            <a:r>
              <a:rPr lang="es-ES" dirty="0" err="1"/>
              <a:t>Ath</a:t>
            </a:r>
            <a:r>
              <a:rPr lang="es-ES" dirty="0"/>
              <a:t> ID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4F43F-B5F5-CDEF-5E1A-8732194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" y="4131368"/>
            <a:ext cx="4283005" cy="25246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51CA32-411A-55A9-0EF4-39BBA83B12D4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036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B2068-B131-20B5-BC67-654C8476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9" y="1331017"/>
            <a:ext cx="5804747" cy="41959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D6FB81-38C1-C197-E795-725BAB1E5034}"/>
              </a:ext>
            </a:extLst>
          </p:cNvPr>
          <p:cNvSpPr txBox="1"/>
          <p:nvPr/>
        </p:nvSpPr>
        <p:spPr>
          <a:xfrm>
            <a:off x="645212" y="4524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008_myco_infected_48h-control_48h.txt</a:t>
            </a:r>
            <a:r>
              <a:rPr lang="en-GB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F0F506-EABA-3DB8-B597-258E88EE4A1E}"/>
              </a:ext>
            </a:extLst>
          </p:cNvPr>
          <p:cNvSpPr txBox="1"/>
          <p:nvPr/>
        </p:nvSpPr>
        <p:spPr>
          <a:xfrm>
            <a:off x="655806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JA, Et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contrast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A9536-C318-C46E-BC71-0B0C797E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77" y="1580338"/>
            <a:ext cx="3712900" cy="36973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A6ADF80-F77C-5943-71E5-2B4E6BEDB0CE}"/>
              </a:ext>
            </a:extLst>
          </p:cNvPr>
          <p:cNvSpPr txBox="1"/>
          <p:nvPr/>
        </p:nvSpPr>
        <p:spPr>
          <a:xfrm>
            <a:off x="7120977" y="5851505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Induction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ET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SA (negative </a:t>
            </a:r>
            <a:r>
              <a:rPr lang="es-ES" dirty="0" err="1"/>
              <a:t>crosstalk</a:t>
            </a:r>
            <a:r>
              <a:rPr lang="es-ES" dirty="0"/>
              <a:t>)</a:t>
            </a:r>
            <a:endParaRPr lang="en-GB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5E20715-730E-366A-3412-4F1E917C788C}"/>
              </a:ext>
            </a:extLst>
          </p:cNvPr>
          <p:cNvSpPr txBox="1"/>
          <p:nvPr/>
        </p:nvSpPr>
        <p:spPr>
          <a:xfrm>
            <a:off x="8501019" y="116753"/>
            <a:ext cx="19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</a:rPr>
              <a:t>RNA-</a:t>
            </a:r>
            <a:r>
              <a:rPr lang="es-ES" sz="2000" b="1" dirty="0" err="1">
                <a:solidFill>
                  <a:srgbClr val="002060"/>
                </a:solidFill>
              </a:rPr>
              <a:t>seq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69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45B67D-8060-1653-3D8D-EA0CD1C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95" y="2101449"/>
            <a:ext cx="4240465" cy="41790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A0B7EC-7BC4-5200-C227-0F8AE9E8846D}"/>
              </a:ext>
            </a:extLst>
          </p:cNvPr>
          <p:cNvSpPr txBox="1"/>
          <p:nvPr/>
        </p:nvSpPr>
        <p:spPr>
          <a:xfrm>
            <a:off x="5189706" y="2631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PSS+biochemical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403DDE-CD66-92C7-9595-FC66AAAEDA97}"/>
              </a:ext>
            </a:extLst>
          </p:cNvPr>
          <p:cNvSpPr txBox="1"/>
          <p:nvPr/>
        </p:nvSpPr>
        <p:spPr>
          <a:xfrm>
            <a:off x="5887666" y="631020"/>
            <a:ext cx="29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1073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clade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n-GB" b="1" u="sng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FC58BB3-3920-12E9-35C9-239ADDBC8408}"/>
              </a:ext>
            </a:extLst>
          </p:cNvPr>
          <p:cNvSpPr/>
          <p:nvPr/>
        </p:nvSpPr>
        <p:spPr>
          <a:xfrm>
            <a:off x="8731791" y="557505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BF25CE-DFC2-7978-18C3-67A81B0CF2B3}"/>
              </a:ext>
            </a:extLst>
          </p:cNvPr>
          <p:cNvSpPr txBox="1"/>
          <p:nvPr/>
        </p:nvSpPr>
        <p:spPr>
          <a:xfrm>
            <a:off x="8582705" y="35402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Translate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;</a:t>
            </a:r>
          </a:p>
          <a:p>
            <a:pPr algn="ctr"/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Ath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Solyc</a:t>
            </a:r>
            <a:endParaRPr lang="en-GB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16D84F1-13A3-A938-422C-B6CBC0B4A18D}"/>
              </a:ext>
            </a:extLst>
          </p:cNvPr>
          <p:cNvSpPr/>
          <p:nvPr/>
        </p:nvSpPr>
        <p:spPr>
          <a:xfrm rot="5400000">
            <a:off x="9922071" y="1174854"/>
            <a:ext cx="454766" cy="10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F3868-7964-F78C-1DA4-C9A8D245C1DF}"/>
              </a:ext>
            </a:extLst>
          </p:cNvPr>
          <p:cNvSpPr txBox="1"/>
          <p:nvPr/>
        </p:nvSpPr>
        <p:spPr>
          <a:xfrm>
            <a:off x="8582705" y="1552811"/>
            <a:ext cx="302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Triplicate</a:t>
            </a:r>
            <a:r>
              <a:rPr lang="es-ES" dirty="0"/>
              <a:t> </a:t>
            </a:r>
            <a:r>
              <a:rPr lang="es-ES" dirty="0" err="1"/>
              <a:t>Solyc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Pro, RNA and </a:t>
            </a:r>
            <a:r>
              <a:rPr lang="es-ES" dirty="0" err="1"/>
              <a:t>Pph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81509-9BB5-A8AC-F433-6B353A8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7" y="2166489"/>
            <a:ext cx="3983391" cy="41046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F165AA-1FD7-3C32-76A8-4871ACE1CC69}"/>
              </a:ext>
            </a:extLst>
          </p:cNvPr>
          <p:cNvSpPr txBox="1"/>
          <p:nvPr/>
        </p:nvSpPr>
        <p:spPr>
          <a:xfrm>
            <a:off x="1063593" y="286257"/>
            <a:ext cx="405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Biochemical</a:t>
            </a:r>
            <a:r>
              <a:rPr lang="es-ES" sz="2000" b="1" dirty="0"/>
              <a:t> </a:t>
            </a:r>
            <a:r>
              <a:rPr lang="es-ES" sz="2000" b="1" dirty="0" err="1"/>
              <a:t>network</a:t>
            </a:r>
            <a:endParaRPr lang="en-GB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4C1234-D9E2-2308-02E0-246653C839DC}"/>
              </a:ext>
            </a:extLst>
          </p:cNvPr>
          <p:cNvSpPr txBox="1"/>
          <p:nvPr/>
        </p:nvSpPr>
        <p:spPr>
          <a:xfrm>
            <a:off x="1920604" y="659652"/>
            <a:ext cx="293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187</a:t>
            </a:r>
            <a:r>
              <a:rPr lang="es-ES" dirty="0"/>
              <a:t> </a:t>
            </a:r>
            <a:r>
              <a:rPr lang="es-ES" dirty="0" err="1"/>
              <a:t>reactions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hand</a:t>
            </a:r>
            <a:r>
              <a:rPr lang="es-ES" dirty="0"/>
              <a:t> </a:t>
            </a:r>
            <a:r>
              <a:rPr lang="es-ES" dirty="0" err="1"/>
              <a:t>connecting</a:t>
            </a:r>
            <a:r>
              <a:rPr lang="es-ES" dirty="0"/>
              <a:t> </a:t>
            </a:r>
            <a:r>
              <a:rPr lang="es-ES" dirty="0" err="1"/>
              <a:t>Met-Met</a:t>
            </a:r>
            <a:r>
              <a:rPr lang="es-ES" dirty="0"/>
              <a:t>, </a:t>
            </a:r>
            <a:r>
              <a:rPr lang="es-ES" dirty="0" err="1"/>
              <a:t>Enz-Enz</a:t>
            </a:r>
            <a:r>
              <a:rPr lang="es-ES" dirty="0"/>
              <a:t> and </a:t>
            </a:r>
            <a:r>
              <a:rPr lang="es-ES" dirty="0" err="1"/>
              <a:t>Enz-Met</a:t>
            </a:r>
            <a:endParaRPr lang="en-GB" b="1" u="sng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7B10BB6-E8C0-A7F6-177C-A66468978300}"/>
              </a:ext>
            </a:extLst>
          </p:cNvPr>
          <p:cNvSpPr txBox="1"/>
          <p:nvPr/>
        </p:nvSpPr>
        <p:spPr>
          <a:xfrm>
            <a:off x="5493934" y="1335001"/>
            <a:ext cx="374734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TABLE with </a:t>
            </a:r>
            <a:r>
              <a:rPr lang="en-GB" sz="1200" b="1" dirty="0" err="1">
                <a:solidFill>
                  <a:schemeClr val="accent5">
                    <a:lumMod val="75000"/>
                  </a:schemeClr>
                </a:solidFill>
              </a:rPr>
              <a:t>logFC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 filtered by 0.05 </a:t>
            </a:r>
            <a:r>
              <a:rPr lang="en-GB" sz="1100" dirty="0">
                <a:hlinkClick r:id="rId4"/>
              </a:rPr>
              <a:t>https://github.com/NIB-SI/UJI-Omics-phd/blob/main/_I_UJI-Omics-phd/_S_multiOmicsIntegra/_A_09_NetworksSKM-R/output/FC_all_analysis_MM_2023-08-28.xlsx</a:t>
            </a:r>
            <a:endParaRPr lang="en-GB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9CA828-F6D7-45EC-B460-E1600479D72B}"/>
              </a:ext>
            </a:extLst>
          </p:cNvPr>
          <p:cNvSpPr txBox="1"/>
          <p:nvPr/>
        </p:nvSpPr>
        <p:spPr>
          <a:xfrm>
            <a:off x="274566" y="61633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PSS </a:t>
            </a:r>
            <a:r>
              <a:rPr lang="es-ES" dirty="0" err="1"/>
              <a:t>Sly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1173D7-AE3C-7E7B-D308-B6D2D55E2F4A}"/>
              </a:ext>
            </a:extLst>
          </p:cNvPr>
          <p:cNvSpPr txBox="1"/>
          <p:nvPr/>
        </p:nvSpPr>
        <p:spPr>
          <a:xfrm>
            <a:off x="903575" y="6366102"/>
            <a:ext cx="1292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https://github.com/NIB-SI/UJI-Omics-phd/tree/main/_I_UJI-Omics-phd/_S_multiOmicsIntegra/_A_09_NetworksSKM-R/output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PSS-Sly_edges.txt and PSS-Sly_nodes.txt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4843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991911" y="311286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1254864" y="1214695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Mycorrhizal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symbiosis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huge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Pro,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Pph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Enz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profile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A4B0B5-B278-3875-6E8C-7EABE50B9FE0}"/>
              </a:ext>
            </a:extLst>
          </p:cNvPr>
          <p:cNvSpPr txBox="1"/>
          <p:nvPr/>
        </p:nvSpPr>
        <p:spPr>
          <a:xfrm>
            <a:off x="1254864" y="1830096"/>
            <a:ext cx="1043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phosphorilated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participate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defense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These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proteins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could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explain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enhance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resistanced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observed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91386A-5FF2-3AED-3DD8-94448A58A77B}"/>
              </a:ext>
            </a:extLst>
          </p:cNvPr>
          <p:cNvSpPr txBox="1"/>
          <p:nvPr/>
        </p:nvSpPr>
        <p:spPr>
          <a:xfrm>
            <a:off x="1167316" y="3028890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Precursors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phenylpropanoids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pathway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well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as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flavonoids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accumulated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in AM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inf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plants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61C762-AA18-7D13-D87D-83696E553247}"/>
              </a:ext>
            </a:extLst>
          </p:cNvPr>
          <p:cNvSpPr txBox="1"/>
          <p:nvPr/>
        </p:nvSpPr>
        <p:spPr>
          <a:xfrm>
            <a:off x="1254864" y="3919908"/>
            <a:ext cx="10437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Phosphoproteomics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metabolomics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positively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accent1">
                    <a:lumMod val="50000"/>
                  </a:schemeClr>
                </a:solidFill>
              </a:rPr>
              <a:t>correlated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566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DC2283-833E-840C-38C0-00EF419C2321}"/>
              </a:ext>
            </a:extLst>
          </p:cNvPr>
          <p:cNvSpPr txBox="1"/>
          <p:nvPr/>
        </p:nvSpPr>
        <p:spPr>
          <a:xfrm>
            <a:off x="4786011" y="1245142"/>
            <a:ext cx="431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FUTURE PLANTS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E5590B-E15E-41EA-9418-099DC25B8885}"/>
              </a:ext>
            </a:extLst>
          </p:cNvPr>
          <p:cNvSpPr txBox="1"/>
          <p:nvPr/>
        </p:nvSpPr>
        <p:spPr>
          <a:xfrm>
            <a:off x="2881008" y="2276910"/>
            <a:ext cx="642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DiABLO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Mixomics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 5 </a:t>
            </a:r>
            <a:r>
              <a:rPr lang="es-ES" sz="2400" b="1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Custom Biochemical networks </a:t>
            </a:r>
          </a:p>
          <a:p>
            <a:pPr algn="ctr"/>
            <a:endParaRPr lang="en-GB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Join the network with PSS Sly based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94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1D31BA-7A06-DE08-5A99-EADF64B3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520" y="687116"/>
            <a:ext cx="5516106" cy="35068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77309F-EE25-F548-DCF0-FCE5C29B9A2C}"/>
              </a:ext>
            </a:extLst>
          </p:cNvPr>
          <p:cNvSpPr txBox="1"/>
          <p:nvPr/>
        </p:nvSpPr>
        <p:spPr>
          <a:xfrm>
            <a:off x="3824527" y="4357911"/>
            <a:ext cx="504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Thank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for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your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b="1" dirty="0" err="1">
                <a:solidFill>
                  <a:schemeClr val="accent5">
                    <a:lumMod val="50000"/>
                  </a:schemeClr>
                </a:solidFill>
              </a:rPr>
              <a:t>attention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</a:rPr>
              <a:t>!</a:t>
            </a:r>
            <a:endParaRPr lang="en-GB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78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E33B7-954D-98A5-4EE8-D9F8B731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0"/>
            <a:ext cx="84455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EF5112-97A9-7670-44D2-B4973A4BD9B1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5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F41E8-BC98-DC44-1C86-DBEA2556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23" y="714983"/>
            <a:ext cx="6844353" cy="5836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AADF27-67A7-6A83-5EFC-9F7508519F16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B5F2B8-EAB1-F113-8182-30F16071466E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9FB617-DC08-FC9D-24AA-106E21B71210}"/>
              </a:ext>
            </a:extLst>
          </p:cNvPr>
          <p:cNvSpPr/>
          <p:nvPr/>
        </p:nvSpPr>
        <p:spPr>
          <a:xfrm>
            <a:off x="5813568" y="1267836"/>
            <a:ext cx="2931598" cy="2399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56CFDF4-625A-AD76-5C63-AB3030747BAF}"/>
              </a:ext>
            </a:extLst>
          </p:cNvPr>
          <p:cNvCxnSpPr>
            <a:cxnSpLocks/>
          </p:cNvCxnSpPr>
          <p:nvPr/>
        </p:nvCxnSpPr>
        <p:spPr>
          <a:xfrm flipH="1" flipV="1">
            <a:off x="7811312" y="1793130"/>
            <a:ext cx="1867710" cy="81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B7BE2D-BE6D-5F19-48D2-0EE9D4F98D56}"/>
              </a:ext>
            </a:extLst>
          </p:cNvPr>
          <p:cNvSpPr txBox="1"/>
          <p:nvPr/>
        </p:nvSpPr>
        <p:spPr>
          <a:xfrm>
            <a:off x="9335309" y="2595930"/>
            <a:ext cx="307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2060"/>
                </a:solidFill>
              </a:rPr>
              <a:t>Impact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of</a:t>
            </a:r>
            <a:r>
              <a:rPr lang="es-ES" sz="2000" b="1" dirty="0">
                <a:solidFill>
                  <a:srgbClr val="002060"/>
                </a:solidFill>
              </a:rPr>
              <a:t> </a:t>
            </a:r>
            <a:r>
              <a:rPr lang="es-ES" sz="2000" b="1" dirty="0" err="1">
                <a:solidFill>
                  <a:srgbClr val="002060"/>
                </a:solidFill>
              </a:rPr>
              <a:t>infection</a:t>
            </a:r>
            <a:endParaRPr lang="en-GB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2F379-DE60-114E-E0AB-B4FF82F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3" y="462870"/>
            <a:ext cx="7438545" cy="63951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9D8E27-985C-F1D9-FDE4-69F08F97E0D3}"/>
              </a:ext>
            </a:extLst>
          </p:cNvPr>
          <p:cNvSpPr txBox="1"/>
          <p:nvPr/>
        </p:nvSpPr>
        <p:spPr>
          <a:xfrm>
            <a:off x="3215103" y="54858"/>
            <a:ext cx="6463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CLUSTER PLOTING USING GOWER’S DISTANCE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D9B8ED-49ED-97DD-D77C-F9C008393245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21305018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36A79-D8DE-08A8-0498-E0BF9944B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18" y="0"/>
            <a:ext cx="8124764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AB9D1D-145E-B396-5117-059D03C4E1DC}"/>
              </a:ext>
            </a:extLst>
          </p:cNvPr>
          <p:cNvSpPr txBox="1"/>
          <p:nvPr/>
        </p:nvSpPr>
        <p:spPr>
          <a:xfrm>
            <a:off x="265078" y="210421"/>
            <a:ext cx="1067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54603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58C9A1DD-7B99-BD55-5484-D625A050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1" y="4758942"/>
            <a:ext cx="1214952" cy="1925356"/>
          </a:xfrm>
          <a:prstGeom prst="rect">
            <a:avLst/>
          </a:prstGeom>
        </p:spPr>
      </p:pic>
      <p:sp>
        <p:nvSpPr>
          <p:cNvPr id="25" name="Google Shape;211;p6">
            <a:extLst>
              <a:ext uri="{FF2B5EF4-FFF2-40B4-BE49-F238E27FC236}">
                <a16:creationId xmlns:a16="http://schemas.microsoft.com/office/drawing/2014/main" id="{EEDD386A-6D84-D7DC-0020-69B0B6CED768}"/>
              </a:ext>
            </a:extLst>
          </p:cNvPr>
          <p:cNvSpPr txBox="1"/>
          <p:nvPr/>
        </p:nvSpPr>
        <p:spPr>
          <a:xfrm>
            <a:off x="167303" y="1130286"/>
            <a:ext cx="52801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 Orange (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resistant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6F91A4-BCD1-BD3A-1D41-1A9197AED478}"/>
              </a:ext>
            </a:extLst>
          </p:cNvPr>
          <p:cNvSpPr txBox="1"/>
          <p:nvPr/>
        </p:nvSpPr>
        <p:spPr>
          <a:xfrm>
            <a:off x="1594445" y="120985"/>
            <a:ext cx="936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2060"/>
                </a:solidFill>
              </a:rPr>
              <a:t>Chapter 1. and 2. MIR in citrus against </a:t>
            </a:r>
            <a:r>
              <a:rPr lang="en-GB" sz="2400" b="1" i="1" dirty="0" err="1">
                <a:solidFill>
                  <a:srgbClr val="002060"/>
                </a:solidFill>
              </a:rPr>
              <a:t>Tetranychus</a:t>
            </a:r>
            <a:r>
              <a:rPr lang="en-GB" sz="2400" b="1" i="1" dirty="0">
                <a:solidFill>
                  <a:srgbClr val="002060"/>
                </a:solidFill>
              </a:rPr>
              <a:t> </a:t>
            </a:r>
            <a:r>
              <a:rPr lang="en-GB" sz="2400" b="1" i="1" dirty="0" err="1">
                <a:solidFill>
                  <a:srgbClr val="002060"/>
                </a:solidFill>
              </a:rPr>
              <a:t>urticae</a:t>
            </a:r>
            <a:endParaRPr lang="es-ES" sz="2400" b="1" i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72F2D7-E7E6-01D9-DFB8-8B2A816369FC}"/>
              </a:ext>
            </a:extLst>
          </p:cNvPr>
          <p:cNvSpPr txBox="1"/>
          <p:nvPr/>
        </p:nvSpPr>
        <p:spPr>
          <a:xfrm>
            <a:off x="167303" y="262692"/>
            <a:ext cx="16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Maria’s</a:t>
            </a:r>
            <a:r>
              <a:rPr lang="es-ES" b="1" u="sng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1" u="sng" dirty="0" err="1">
                <a:solidFill>
                  <a:schemeClr val="accent5">
                    <a:lumMod val="75000"/>
                  </a:schemeClr>
                </a:solidFill>
              </a:rPr>
              <a:t>thesis</a:t>
            </a:r>
            <a:endParaRPr lang="en-GB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69E1FF-95FC-A407-84A4-535BBACE1584}"/>
              </a:ext>
            </a:extLst>
          </p:cNvPr>
          <p:cNvSpPr txBox="1"/>
          <p:nvPr/>
        </p:nvSpPr>
        <p:spPr>
          <a:xfrm>
            <a:off x="7782557" y="2105561"/>
            <a:ext cx="2414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  <a:p>
            <a:r>
              <a:rPr lang="es-ES" sz="1600" b="1" dirty="0" err="1"/>
              <a:t>Antixenosis</a:t>
            </a:r>
            <a:endParaRPr lang="es-ES" sz="1600" b="1" dirty="0"/>
          </a:p>
          <a:p>
            <a:r>
              <a:rPr lang="es-ES" sz="1600" b="1" dirty="0" err="1"/>
              <a:t>Indirect</a:t>
            </a:r>
            <a:r>
              <a:rPr lang="es-ES" sz="1600" b="1" dirty="0"/>
              <a:t> responses</a:t>
            </a:r>
          </a:p>
          <a:p>
            <a:r>
              <a:rPr lang="es-ES" sz="1600" b="1" dirty="0" err="1"/>
              <a:t>Systemic</a:t>
            </a:r>
            <a:r>
              <a:rPr lang="es-ES" sz="1600" b="1" dirty="0"/>
              <a:t> responses</a:t>
            </a:r>
            <a:endParaRPr lang="en-GB" sz="1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8CE0F-EDC2-C8A4-04F2-1BB33FAAD9E8}"/>
              </a:ext>
            </a:extLst>
          </p:cNvPr>
          <p:cNvSpPr txBox="1"/>
          <p:nvPr/>
        </p:nvSpPr>
        <p:spPr>
          <a:xfrm>
            <a:off x="7455713" y="3843915"/>
            <a:ext cx="2867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ABA-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err="1"/>
              <a:t>Flavonoids</a:t>
            </a:r>
            <a:r>
              <a:rPr lang="es-ES" sz="1600" b="1" dirty="0"/>
              <a:t> </a:t>
            </a:r>
            <a:r>
              <a:rPr lang="es-ES" sz="1600" b="1" dirty="0" err="1"/>
              <a:t>essential</a:t>
            </a:r>
            <a:r>
              <a:rPr lang="es-ES" sz="1600" b="1" dirty="0"/>
              <a:t> </a:t>
            </a:r>
            <a:r>
              <a:rPr lang="es-ES" sz="1600" b="1" dirty="0" err="1"/>
              <a:t>for</a:t>
            </a:r>
            <a:r>
              <a:rPr lang="es-ES" sz="1600" b="1" dirty="0"/>
              <a:t> MIR and </a:t>
            </a:r>
            <a:r>
              <a:rPr lang="es-ES" sz="1600" b="1" dirty="0" err="1"/>
              <a:t>symbiosis</a:t>
            </a:r>
            <a:endParaRPr lang="en-GB" sz="16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CAF9B-B1B7-90B1-E766-0B1A50F3A614}"/>
              </a:ext>
            </a:extLst>
          </p:cNvPr>
          <p:cNvSpPr txBox="1"/>
          <p:nvPr/>
        </p:nvSpPr>
        <p:spPr>
          <a:xfrm>
            <a:off x="5104640" y="69792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u="sng" dirty="0" err="1">
                <a:solidFill>
                  <a:schemeClr val="accent5">
                    <a:lumMod val="75000"/>
                  </a:schemeClr>
                </a:solidFill>
              </a:rPr>
              <a:t>Completed</a:t>
            </a:r>
            <a:endParaRPr lang="en-GB" sz="1800" b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211;p6">
            <a:extLst>
              <a:ext uri="{FF2B5EF4-FFF2-40B4-BE49-F238E27FC236}">
                <a16:creationId xmlns:a16="http://schemas.microsoft.com/office/drawing/2014/main" id="{E71C4A55-4B16-0133-6B8F-9ACC9ED0E113}"/>
              </a:ext>
            </a:extLst>
          </p:cNvPr>
          <p:cNvSpPr txBox="1"/>
          <p:nvPr/>
        </p:nvSpPr>
        <p:spPr>
          <a:xfrm>
            <a:off x="5980182" y="1136380"/>
            <a:ext cx="61124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es-E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Cleopatra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mandarin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(susceptible </a:t>
            </a:r>
            <a:r>
              <a:rPr lang="es-E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</a:t>
            </a:r>
            <a:r>
              <a:rPr lang="es-E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9C1129-82ED-C53F-72E6-45F84E6B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76" y="1838122"/>
            <a:ext cx="2105025" cy="42576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ADF360-68B7-CD9A-0D7F-95D83AD572E9}"/>
              </a:ext>
            </a:extLst>
          </p:cNvPr>
          <p:cNvSpPr txBox="1"/>
          <p:nvPr/>
        </p:nvSpPr>
        <p:spPr>
          <a:xfrm>
            <a:off x="1054044" y="2059394"/>
            <a:ext cx="241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MIR </a:t>
            </a:r>
            <a:r>
              <a:rPr lang="es-ES" sz="1600" b="1" dirty="0" err="1"/>
              <a:t>enhance</a:t>
            </a:r>
            <a:r>
              <a:rPr lang="es-ES" sz="1600" b="1" dirty="0"/>
              <a:t>:</a:t>
            </a:r>
          </a:p>
          <a:p>
            <a:endParaRPr lang="es-ES" sz="1600" b="1" dirty="0"/>
          </a:p>
          <a:p>
            <a:r>
              <a:rPr lang="es-ES" sz="1600" b="1" dirty="0"/>
              <a:t>Antibiosis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7FA828-DCAB-A3FA-6518-0296E3EAD43A}"/>
              </a:ext>
            </a:extLst>
          </p:cNvPr>
          <p:cNvSpPr txBox="1"/>
          <p:nvPr/>
        </p:nvSpPr>
        <p:spPr>
          <a:xfrm>
            <a:off x="1054044" y="3097848"/>
            <a:ext cx="263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JA-</a:t>
            </a:r>
            <a:r>
              <a:rPr lang="es-ES" sz="1600" b="1" dirty="0" err="1"/>
              <a:t>dependent</a:t>
            </a:r>
            <a:r>
              <a:rPr lang="es-ES" sz="1600" b="1" dirty="0"/>
              <a:t> responses</a:t>
            </a:r>
          </a:p>
          <a:p>
            <a:endParaRPr lang="es-ES" sz="1600" b="1" dirty="0"/>
          </a:p>
          <a:p>
            <a:r>
              <a:rPr lang="es-ES" sz="1600" b="1" dirty="0" err="1"/>
              <a:t>Functional</a:t>
            </a:r>
            <a:r>
              <a:rPr lang="es-ES" sz="1600" b="1" dirty="0"/>
              <a:t> </a:t>
            </a:r>
            <a:r>
              <a:rPr lang="es-ES" sz="1600" b="1" dirty="0" err="1"/>
              <a:t>characterization</a:t>
            </a:r>
            <a:r>
              <a:rPr lang="es-ES" sz="1600" b="1" dirty="0"/>
              <a:t> </a:t>
            </a:r>
            <a:r>
              <a:rPr lang="es-ES" sz="1600" b="1" dirty="0" err="1"/>
              <a:t>of</a:t>
            </a:r>
            <a:r>
              <a:rPr lang="es-ES" sz="1600" b="1" dirty="0"/>
              <a:t> </a:t>
            </a:r>
            <a:r>
              <a:rPr lang="es-ES" sz="1600" b="1" dirty="0" err="1"/>
              <a:t>priming</a:t>
            </a:r>
            <a:r>
              <a:rPr lang="es-ES" sz="1600" b="1" dirty="0"/>
              <a:t> </a:t>
            </a:r>
            <a:r>
              <a:rPr lang="es-ES" sz="1600" b="1" dirty="0" err="1"/>
              <a:t>compounds</a:t>
            </a:r>
            <a:r>
              <a:rPr lang="es-ES" sz="1600" b="1" dirty="0"/>
              <a:t> </a:t>
            </a:r>
            <a:r>
              <a:rPr lang="es-ES" sz="1600" b="1" dirty="0" err="1"/>
              <a:t>with</a:t>
            </a:r>
            <a:r>
              <a:rPr lang="es-ES" sz="1600" b="1" dirty="0"/>
              <a:t> </a:t>
            </a:r>
            <a:r>
              <a:rPr lang="es-ES" sz="1600" b="1" dirty="0" err="1"/>
              <a:t>antimicrobial</a:t>
            </a:r>
            <a:r>
              <a:rPr lang="es-ES" sz="1600" b="1" dirty="0"/>
              <a:t> </a:t>
            </a:r>
            <a:r>
              <a:rPr lang="es-ES" sz="1600" b="1" dirty="0" err="1"/>
              <a:t>properties</a:t>
            </a:r>
            <a:endParaRPr lang="es-ES" sz="1600" b="1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EE2C3D5-2C40-B945-DD85-DD7AEC1E782B}"/>
              </a:ext>
            </a:extLst>
          </p:cNvPr>
          <p:cNvSpPr/>
          <p:nvPr/>
        </p:nvSpPr>
        <p:spPr>
          <a:xfrm rot="5400000">
            <a:off x="1649062" y="5242701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A3905D-C919-8BD3-6FF3-FB1C2B15C39D}"/>
              </a:ext>
            </a:extLst>
          </p:cNvPr>
          <p:cNvSpPr txBox="1"/>
          <p:nvPr/>
        </p:nvSpPr>
        <p:spPr>
          <a:xfrm>
            <a:off x="954869" y="5926520"/>
            <a:ext cx="3109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Also</a:t>
            </a:r>
            <a:r>
              <a:rPr lang="es-ES" sz="1600" b="1" dirty="0"/>
              <a:t> </a:t>
            </a:r>
            <a:r>
              <a:rPr lang="es-ES" sz="1600" b="1" dirty="0" err="1"/>
              <a:t>tested</a:t>
            </a:r>
            <a:r>
              <a:rPr lang="es-ES" sz="1600" b="1" dirty="0"/>
              <a:t> in </a:t>
            </a:r>
            <a:r>
              <a:rPr lang="es-ES" sz="1600" b="1" dirty="0" err="1"/>
              <a:t>field</a:t>
            </a:r>
            <a:r>
              <a:rPr lang="es-ES" sz="1600" b="1" dirty="0"/>
              <a:t> </a:t>
            </a:r>
            <a:r>
              <a:rPr lang="es-ES" sz="1600" b="1" dirty="0" err="1"/>
              <a:t>conditions</a:t>
            </a:r>
            <a:r>
              <a:rPr lang="es-ES" sz="1600" b="1" dirty="0"/>
              <a:t>!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F28BE56-405D-8C0A-A9B8-215A6A781FFB}"/>
              </a:ext>
            </a:extLst>
          </p:cNvPr>
          <p:cNvSpPr/>
          <p:nvPr/>
        </p:nvSpPr>
        <p:spPr>
          <a:xfrm>
            <a:off x="9457130" y="2920894"/>
            <a:ext cx="1000384" cy="264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3E69FA-5060-5DFD-76E8-B0C28660ABFA}"/>
              </a:ext>
            </a:extLst>
          </p:cNvPr>
          <p:cNvSpPr txBox="1"/>
          <p:nvPr/>
        </p:nvSpPr>
        <p:spPr>
          <a:xfrm>
            <a:off x="10595765" y="2868685"/>
            <a:ext cx="84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/>
              <a:t>VOCs</a:t>
            </a:r>
            <a:endParaRPr lang="en-GB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C6ED3-9850-AC1F-1FE3-F3B35C1630F8}"/>
              </a:ext>
            </a:extLst>
          </p:cNvPr>
          <p:cNvSpPr txBox="1"/>
          <p:nvPr/>
        </p:nvSpPr>
        <p:spPr>
          <a:xfrm>
            <a:off x="583100" y="6303254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2022, Front. </a:t>
            </a:r>
            <a:r>
              <a:rPr lang="es-ES" sz="1400" dirty="0" err="1"/>
              <a:t>Plant</a:t>
            </a:r>
            <a:r>
              <a:rPr lang="es-ES" sz="1400" dirty="0"/>
              <a:t> </a:t>
            </a:r>
            <a:r>
              <a:rPr lang="es-ES" sz="1400" dirty="0" err="1"/>
              <a:t>Sci</a:t>
            </a:r>
            <a:r>
              <a:rPr lang="es-ES" sz="1400" dirty="0"/>
              <a:t>.) PON DOI</a:t>
            </a:r>
            <a:endParaRPr lang="en-GB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20E79BA-821F-1F8B-0324-42ECEF7C37AD}"/>
              </a:ext>
            </a:extLst>
          </p:cNvPr>
          <p:cNvSpPr txBox="1"/>
          <p:nvPr/>
        </p:nvSpPr>
        <p:spPr>
          <a:xfrm>
            <a:off x="7455713" y="6256348"/>
            <a:ext cx="481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(Manresa-Grao </a:t>
            </a:r>
            <a:r>
              <a:rPr lang="es-ES" sz="1400" i="1" dirty="0"/>
              <a:t>et al. </a:t>
            </a:r>
            <a:r>
              <a:rPr lang="es-ES" sz="1400" dirty="0"/>
              <a:t>2023, </a:t>
            </a:r>
            <a:r>
              <a:rPr lang="es-ES" sz="1400" dirty="0" err="1"/>
              <a:t>under</a:t>
            </a:r>
            <a:r>
              <a:rPr lang="es-ES" sz="1400" dirty="0"/>
              <a:t> </a:t>
            </a:r>
            <a:r>
              <a:rPr lang="es-ES" sz="1400" dirty="0" err="1"/>
              <a:t>review</a:t>
            </a:r>
            <a:r>
              <a:rPr lang="es-ES" sz="1400" dirty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80970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FA53FB-ECB9-4468-1A11-5D551AC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461401"/>
            <a:ext cx="10099475" cy="63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FD0F87-9A40-B8D2-9E94-12C55B0CD64A}"/>
              </a:ext>
            </a:extLst>
          </p:cNvPr>
          <p:cNvSpPr txBox="1"/>
          <p:nvPr/>
        </p:nvSpPr>
        <p:spPr>
          <a:xfrm>
            <a:off x="2380379" y="107004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CIRCLE CORRELATION PLOTS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Met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vs </a:t>
            </a:r>
            <a:r>
              <a:rPr lang="es-ES" sz="2400" b="1" dirty="0" err="1">
                <a:solidFill>
                  <a:schemeClr val="accent1">
                    <a:lumMod val="75000"/>
                  </a:schemeClr>
                </a:solidFill>
              </a:rPr>
              <a:t>PPh</a:t>
            </a:r>
            <a:r>
              <a:rPr lang="es-ES" sz="2400" b="1" dirty="0">
                <a:solidFill>
                  <a:schemeClr val="accent1">
                    <a:lumMod val="75000"/>
                  </a:schemeClr>
                </a:solidFill>
              </a:rPr>
              <a:t> WITH SHORTNAMES</a:t>
            </a:r>
          </a:p>
        </p:txBody>
      </p:sp>
    </p:spTree>
    <p:extLst>
      <p:ext uri="{BB962C8B-B14F-4D97-AF65-F5344CB8AC3E}">
        <p14:creationId xmlns:p14="http://schemas.microsoft.com/office/powerpoint/2010/main" val="2870398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7CE0D6-F214-A438-EE3B-ADFD1EE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30" y="1181859"/>
            <a:ext cx="9053195" cy="508356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EA52951A-9D36-A312-1E69-FE5307FC529E}"/>
              </a:ext>
            </a:extLst>
          </p:cNvPr>
          <p:cNvSpPr txBox="1"/>
          <p:nvPr/>
        </p:nvSpPr>
        <p:spPr>
          <a:xfrm>
            <a:off x="2782310" y="208454"/>
            <a:ext cx="901345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How is the establishment of AM symbiosis?</a:t>
            </a:r>
          </a:p>
        </p:txBody>
      </p:sp>
    </p:spTree>
    <p:extLst>
      <p:ext uri="{BB962C8B-B14F-4D97-AF65-F5344CB8AC3E}">
        <p14:creationId xmlns:p14="http://schemas.microsoft.com/office/powerpoint/2010/main" val="1452295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382262-3B4C-B3BA-0C0E-20761580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23" y="979782"/>
            <a:ext cx="8123466" cy="5466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790E93-624E-35B3-2B17-62CA765877B7}"/>
              </a:ext>
            </a:extLst>
          </p:cNvPr>
          <p:cNvSpPr txBox="1"/>
          <p:nvPr/>
        </p:nvSpPr>
        <p:spPr>
          <a:xfrm>
            <a:off x="1903723" y="518117"/>
            <a:ext cx="910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CHOOSING THE NUMBER OF COMPONENTS IN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block.plsda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using perf()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DB43C8-A2B8-253C-8715-B18F339427E7}"/>
              </a:ext>
            </a:extLst>
          </p:cNvPr>
          <p:cNvSpPr txBox="1"/>
          <p:nvPr/>
        </p:nvSpPr>
        <p:spPr>
          <a:xfrm>
            <a:off x="243190" y="1527243"/>
            <a:ext cx="23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Centroid.distance</a:t>
            </a:r>
            <a:endParaRPr lang="es-ES" dirty="0"/>
          </a:p>
          <a:p>
            <a:pPr algn="ctr"/>
            <a:r>
              <a:rPr lang="es-ES" dirty="0"/>
              <a:t>3 </a:t>
            </a:r>
            <a:r>
              <a:rPr lang="es-ES" dirty="0" err="1"/>
              <a:t>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789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</TotalTime>
  <Words>5035</Words>
  <Application>Microsoft Office PowerPoint</Application>
  <PresentationFormat>Panorámica</PresentationFormat>
  <Paragraphs>1366</Paragraphs>
  <Slides>92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105" baseType="lpstr">
      <vt:lpstr>Arial</vt:lpstr>
      <vt:lpstr>Calibri</vt:lpstr>
      <vt:lpstr>Calibri Light</vt:lpstr>
      <vt:lpstr>Corbel</vt:lpstr>
      <vt:lpstr>Google Sans</vt:lpstr>
      <vt:lpstr>Helvetica Neue</vt:lpstr>
      <vt:lpstr>inherit</vt:lpstr>
      <vt:lpstr>Lato</vt:lpstr>
      <vt:lpstr>Monaco</vt:lpstr>
      <vt:lpstr>NexusSans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Dulcenombre de María Manresa Grao</dc:creator>
  <cp:lastModifiedBy>Dulcenombre de María Manresa Grao</cp:lastModifiedBy>
  <cp:revision>145</cp:revision>
  <dcterms:created xsi:type="dcterms:W3CDTF">2023-06-22T07:29:12Z</dcterms:created>
  <dcterms:modified xsi:type="dcterms:W3CDTF">2023-09-19T08:28:41Z</dcterms:modified>
</cp:coreProperties>
</file>